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25"/>
  </p:notesMasterIdLst>
  <p:handoutMasterIdLst>
    <p:handoutMasterId r:id="rId26"/>
  </p:handoutMasterIdLst>
  <p:sldIdLst>
    <p:sldId id="571" r:id="rId2"/>
    <p:sldId id="576" r:id="rId3"/>
    <p:sldId id="577" r:id="rId4"/>
    <p:sldId id="437" r:id="rId5"/>
    <p:sldId id="579" r:id="rId6"/>
    <p:sldId id="593" r:id="rId7"/>
    <p:sldId id="597" r:id="rId8"/>
    <p:sldId id="581" r:id="rId9"/>
    <p:sldId id="572" r:id="rId10"/>
    <p:sldId id="591" r:id="rId11"/>
    <p:sldId id="590" r:id="rId12"/>
    <p:sldId id="573" r:id="rId13"/>
    <p:sldId id="589" r:id="rId14"/>
    <p:sldId id="592" r:id="rId15"/>
    <p:sldId id="574" r:id="rId16"/>
    <p:sldId id="588" r:id="rId17"/>
    <p:sldId id="575" r:id="rId18"/>
    <p:sldId id="598" r:id="rId19"/>
    <p:sldId id="596" r:id="rId20"/>
    <p:sldId id="582" r:id="rId21"/>
    <p:sldId id="583" r:id="rId22"/>
    <p:sldId id="584" r:id="rId23"/>
    <p:sldId id="585" r:id="rId24"/>
  </p:sldIdLst>
  <p:sldSz cx="9144000" cy="6858000" type="screen4x3"/>
  <p:notesSz cx="6669088" cy="9926638"/>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defRPr>
    </a:lvl5pPr>
    <a:lvl6pPr marL="2286000" algn="l" defTabSz="914400" rtl="0" eaLnBrk="1" latinLnBrk="0" hangingPunct="1">
      <a:defRPr sz="1400" kern="1200">
        <a:solidFill>
          <a:srgbClr val="000000"/>
        </a:solidFill>
        <a:latin typeface="Arial" charset="0"/>
        <a:ea typeface="+mn-ea"/>
        <a:cs typeface="Arial" charset="0"/>
      </a:defRPr>
    </a:lvl6pPr>
    <a:lvl7pPr marL="2743200" algn="l" defTabSz="914400" rtl="0" eaLnBrk="1" latinLnBrk="0" hangingPunct="1">
      <a:defRPr sz="1400" kern="1200">
        <a:solidFill>
          <a:srgbClr val="000000"/>
        </a:solidFill>
        <a:latin typeface="Arial" charset="0"/>
        <a:ea typeface="+mn-ea"/>
        <a:cs typeface="Arial" charset="0"/>
      </a:defRPr>
    </a:lvl7pPr>
    <a:lvl8pPr marL="3200400" algn="l" defTabSz="914400" rtl="0" eaLnBrk="1" latinLnBrk="0" hangingPunct="1">
      <a:defRPr sz="1400" kern="1200">
        <a:solidFill>
          <a:srgbClr val="000000"/>
        </a:solidFill>
        <a:latin typeface="Arial" charset="0"/>
        <a:ea typeface="+mn-ea"/>
        <a:cs typeface="Arial" charset="0"/>
      </a:defRPr>
    </a:lvl8pPr>
    <a:lvl9pPr marL="3657600" algn="l" defTabSz="914400" rtl="0" eaLnBrk="1" latinLnBrk="0" hangingPunct="1">
      <a:defRPr sz="1400"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00FF"/>
    <a:srgbClr val="CCECFF"/>
    <a:srgbClr val="224658"/>
    <a:srgbClr val="FF9900"/>
    <a:srgbClr val="FF6600"/>
    <a:srgbClr val="595959"/>
    <a:srgbClr val="EB641B"/>
    <a:srgbClr val="8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291" autoAdjust="0"/>
  </p:normalViewPr>
  <p:slideViewPr>
    <p:cSldViewPr>
      <p:cViewPr varScale="1">
        <p:scale>
          <a:sx n="92" d="100"/>
          <a:sy n="92"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p:cViewPr varScale="1">
        <p:scale>
          <a:sx n="48" d="100"/>
          <a:sy n="48" d="100"/>
        </p:scale>
        <p:origin x="-3012" y="-11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D1E14555-EBC5-4312-99CC-1E32E629483E}" type="datetimeFigureOut">
              <a:rPr lang="en-GB" smtClean="0"/>
              <a:pPr/>
              <a:t>02/08/2022</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C7DCA3DE-4CB6-4915-A67A-84A9924FE8EC}" type="slidenum">
              <a:rPr lang="en-GB" smtClean="0"/>
              <a:pPr/>
              <a:t>‹#›</a:t>
            </a:fld>
            <a:endParaRPr lang="en-GB" dirty="0"/>
          </a:p>
        </p:txBody>
      </p:sp>
    </p:spTree>
    <p:extLst>
      <p:ext uri="{BB962C8B-B14F-4D97-AF65-F5344CB8AC3E}">
        <p14:creationId xmlns:p14="http://schemas.microsoft.com/office/powerpoint/2010/main" val="1585174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hdr" sz="quarter"/>
          </p:nvPr>
        </p:nvSpPr>
        <p:spPr bwMode="auto">
          <a:xfrm>
            <a:off x="0" y="0"/>
            <a:ext cx="2890838" cy="496887"/>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defTabSz="912813" eaLnBrk="1" hangingPunct="1">
              <a:defRPr sz="1200">
                <a:solidFill>
                  <a:schemeClr val="tx1"/>
                </a:solidFill>
              </a:defRPr>
            </a:lvl1pPr>
          </a:lstStyle>
          <a:p>
            <a:pPr>
              <a:defRPr/>
            </a:pPr>
            <a:endParaRPr lang="en-US" dirty="0"/>
          </a:p>
        </p:txBody>
      </p:sp>
      <p:sp>
        <p:nvSpPr>
          <p:cNvPr id="560131" name="Rectangle 3"/>
          <p:cNvSpPr>
            <a:spLocks noGrp="1" noChangeArrowheads="1"/>
          </p:cNvSpPr>
          <p:nvPr>
            <p:ph type="dt" idx="1"/>
          </p:nvPr>
        </p:nvSpPr>
        <p:spPr bwMode="auto">
          <a:xfrm>
            <a:off x="3776664" y="0"/>
            <a:ext cx="2890837" cy="496887"/>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lgn="r" defTabSz="912813" eaLnBrk="1" hangingPunct="1">
              <a:defRPr sz="1200">
                <a:solidFill>
                  <a:schemeClr val="tx1"/>
                </a:solidFill>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852488" y="744538"/>
            <a:ext cx="4964112" cy="3724275"/>
          </a:xfrm>
          <a:prstGeom prst="rect">
            <a:avLst/>
          </a:prstGeom>
          <a:noFill/>
          <a:ln w="9525">
            <a:solidFill>
              <a:srgbClr val="000000"/>
            </a:solidFill>
            <a:miter lim="800000"/>
            <a:headEnd/>
            <a:tailEnd/>
          </a:ln>
        </p:spPr>
      </p:sp>
      <p:sp>
        <p:nvSpPr>
          <p:cNvPr id="560133" name="Rectangle 5"/>
          <p:cNvSpPr>
            <a:spLocks noGrp="1" noChangeArrowheads="1"/>
          </p:cNvSpPr>
          <p:nvPr>
            <p:ph type="body" sz="quarter" idx="3"/>
          </p:nvPr>
        </p:nvSpPr>
        <p:spPr bwMode="auto">
          <a:xfrm>
            <a:off x="666751" y="4714876"/>
            <a:ext cx="5335588" cy="4467225"/>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0134" name="Rectangle 6"/>
          <p:cNvSpPr>
            <a:spLocks noGrp="1" noChangeArrowheads="1"/>
          </p:cNvSpPr>
          <p:nvPr>
            <p:ph type="ftr" sz="quarter" idx="4"/>
          </p:nvPr>
        </p:nvSpPr>
        <p:spPr bwMode="auto">
          <a:xfrm>
            <a:off x="0" y="9428165"/>
            <a:ext cx="2890838" cy="496886"/>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defTabSz="912813" eaLnBrk="1" hangingPunct="1">
              <a:defRPr sz="1200">
                <a:solidFill>
                  <a:schemeClr val="tx1"/>
                </a:solidFill>
              </a:defRPr>
            </a:lvl1pPr>
          </a:lstStyle>
          <a:p>
            <a:pPr>
              <a:defRPr/>
            </a:pPr>
            <a:endParaRPr lang="en-US" dirty="0"/>
          </a:p>
        </p:txBody>
      </p:sp>
      <p:sp>
        <p:nvSpPr>
          <p:cNvPr id="560135" name="Rectangle 7"/>
          <p:cNvSpPr>
            <a:spLocks noGrp="1" noChangeArrowheads="1"/>
          </p:cNvSpPr>
          <p:nvPr>
            <p:ph type="sldNum" sz="quarter" idx="5"/>
          </p:nvPr>
        </p:nvSpPr>
        <p:spPr bwMode="auto">
          <a:xfrm>
            <a:off x="3776664" y="9428165"/>
            <a:ext cx="2890837" cy="496886"/>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lgn="r" defTabSz="912813" eaLnBrk="1" hangingPunct="1">
              <a:defRPr sz="1200">
                <a:solidFill>
                  <a:schemeClr val="tx1"/>
                </a:solidFill>
              </a:defRPr>
            </a:lvl1pPr>
          </a:lstStyle>
          <a:p>
            <a:pPr>
              <a:defRPr/>
            </a:pPr>
            <a:fld id="{ECB587DD-883E-49E8-A6D0-F5D4126938C9}" type="slidenum">
              <a:rPr lang="en-US"/>
              <a:pPr>
                <a:defRPr/>
              </a:pPr>
              <a:t>‹#›</a:t>
            </a:fld>
            <a:endParaRPr lang="en-US" dirty="0"/>
          </a:p>
        </p:txBody>
      </p:sp>
    </p:spTree>
    <p:extLst>
      <p:ext uri="{BB962C8B-B14F-4D97-AF65-F5344CB8AC3E}">
        <p14:creationId xmlns:p14="http://schemas.microsoft.com/office/powerpoint/2010/main" val="3009475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F37853A-5F27-4CF3-A1BB-4AA58037AD11}" type="slidenum">
              <a:rPr lang="en-US" smtClean="0"/>
              <a:pPr/>
              <a:t>1</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411345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15</a:t>
            </a:fld>
            <a:endParaRPr lang="en-US" dirty="0"/>
          </a:p>
        </p:txBody>
      </p:sp>
    </p:spTree>
    <p:extLst>
      <p:ext uri="{BB962C8B-B14F-4D97-AF65-F5344CB8AC3E}">
        <p14:creationId xmlns:p14="http://schemas.microsoft.com/office/powerpoint/2010/main" val="241392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16</a:t>
            </a:fld>
            <a:endParaRPr lang="en-US" dirty="0"/>
          </a:p>
        </p:txBody>
      </p:sp>
    </p:spTree>
    <p:extLst>
      <p:ext uri="{BB962C8B-B14F-4D97-AF65-F5344CB8AC3E}">
        <p14:creationId xmlns:p14="http://schemas.microsoft.com/office/powerpoint/2010/main" val="343575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17</a:t>
            </a:fld>
            <a:endParaRPr lang="en-US" dirty="0"/>
          </a:p>
        </p:txBody>
      </p:sp>
    </p:spTree>
    <p:extLst>
      <p:ext uri="{BB962C8B-B14F-4D97-AF65-F5344CB8AC3E}">
        <p14:creationId xmlns:p14="http://schemas.microsoft.com/office/powerpoint/2010/main" val="3149877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19</a:t>
            </a:fld>
            <a:endParaRPr lang="en-US" dirty="0"/>
          </a:p>
        </p:txBody>
      </p:sp>
    </p:spTree>
    <p:extLst>
      <p:ext uri="{BB962C8B-B14F-4D97-AF65-F5344CB8AC3E}">
        <p14:creationId xmlns:p14="http://schemas.microsoft.com/office/powerpoint/2010/main" val="207342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20</a:t>
            </a:fld>
            <a:endParaRPr lang="en-US" dirty="0"/>
          </a:p>
        </p:txBody>
      </p:sp>
    </p:spTree>
    <p:extLst>
      <p:ext uri="{BB962C8B-B14F-4D97-AF65-F5344CB8AC3E}">
        <p14:creationId xmlns:p14="http://schemas.microsoft.com/office/powerpoint/2010/main" val="2304026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21</a:t>
            </a:fld>
            <a:endParaRPr lang="en-US" dirty="0"/>
          </a:p>
        </p:txBody>
      </p:sp>
    </p:spTree>
    <p:extLst>
      <p:ext uri="{BB962C8B-B14F-4D97-AF65-F5344CB8AC3E}">
        <p14:creationId xmlns:p14="http://schemas.microsoft.com/office/powerpoint/2010/main" val="36187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22</a:t>
            </a:fld>
            <a:endParaRPr lang="en-US" dirty="0"/>
          </a:p>
        </p:txBody>
      </p:sp>
    </p:spTree>
    <p:extLst>
      <p:ext uri="{BB962C8B-B14F-4D97-AF65-F5344CB8AC3E}">
        <p14:creationId xmlns:p14="http://schemas.microsoft.com/office/powerpoint/2010/main" val="166138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23</a:t>
            </a:fld>
            <a:endParaRPr lang="en-US" dirty="0"/>
          </a:p>
        </p:txBody>
      </p:sp>
    </p:spTree>
    <p:extLst>
      <p:ext uri="{BB962C8B-B14F-4D97-AF65-F5344CB8AC3E}">
        <p14:creationId xmlns:p14="http://schemas.microsoft.com/office/powerpoint/2010/main" val="266126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EF37853A-5F27-4CF3-A1BB-4AA58037AD1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75325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8</a:t>
            </a:fld>
            <a:endParaRPr lang="en-US" dirty="0"/>
          </a:p>
        </p:txBody>
      </p:sp>
    </p:spTree>
    <p:extLst>
      <p:ext uri="{BB962C8B-B14F-4D97-AF65-F5344CB8AC3E}">
        <p14:creationId xmlns:p14="http://schemas.microsoft.com/office/powerpoint/2010/main" val="172818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9</a:t>
            </a:fld>
            <a:endParaRPr lang="en-US" dirty="0"/>
          </a:p>
        </p:txBody>
      </p:sp>
    </p:spTree>
    <p:extLst>
      <p:ext uri="{BB962C8B-B14F-4D97-AF65-F5344CB8AC3E}">
        <p14:creationId xmlns:p14="http://schemas.microsoft.com/office/powerpoint/2010/main" val="191289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10</a:t>
            </a:fld>
            <a:endParaRPr lang="en-US" dirty="0"/>
          </a:p>
        </p:txBody>
      </p:sp>
    </p:spTree>
    <p:extLst>
      <p:ext uri="{BB962C8B-B14F-4D97-AF65-F5344CB8AC3E}">
        <p14:creationId xmlns:p14="http://schemas.microsoft.com/office/powerpoint/2010/main" val="256402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11</a:t>
            </a:fld>
            <a:endParaRPr lang="en-US" dirty="0"/>
          </a:p>
        </p:txBody>
      </p:sp>
    </p:spTree>
    <p:extLst>
      <p:ext uri="{BB962C8B-B14F-4D97-AF65-F5344CB8AC3E}">
        <p14:creationId xmlns:p14="http://schemas.microsoft.com/office/powerpoint/2010/main" val="151614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12</a:t>
            </a:fld>
            <a:endParaRPr lang="en-US" dirty="0"/>
          </a:p>
        </p:txBody>
      </p:sp>
    </p:spTree>
    <p:extLst>
      <p:ext uri="{BB962C8B-B14F-4D97-AF65-F5344CB8AC3E}">
        <p14:creationId xmlns:p14="http://schemas.microsoft.com/office/powerpoint/2010/main" val="323974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13</a:t>
            </a:fld>
            <a:endParaRPr lang="en-US" dirty="0"/>
          </a:p>
        </p:txBody>
      </p:sp>
    </p:spTree>
    <p:extLst>
      <p:ext uri="{BB962C8B-B14F-4D97-AF65-F5344CB8AC3E}">
        <p14:creationId xmlns:p14="http://schemas.microsoft.com/office/powerpoint/2010/main" val="255713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B587DD-883E-49E8-A6D0-F5D4126938C9}" type="slidenum">
              <a:rPr lang="en-US" smtClean="0"/>
              <a:pPr>
                <a:defRPr/>
              </a:pPr>
              <a:t>14</a:t>
            </a:fld>
            <a:endParaRPr lang="en-US" dirty="0"/>
          </a:p>
        </p:txBody>
      </p:sp>
    </p:spTree>
    <p:extLst>
      <p:ext uri="{BB962C8B-B14F-4D97-AF65-F5344CB8AC3E}">
        <p14:creationId xmlns:p14="http://schemas.microsoft.com/office/powerpoint/2010/main" val="203267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228600" cy="2286000"/>
          </a:xfrm>
          <a:prstGeom prst="rect">
            <a:avLst/>
          </a:prstGeom>
          <a:solidFill>
            <a:srgbClr val="FF6600"/>
          </a:solidFill>
          <a:ln w="9525">
            <a:noFill/>
            <a:miter lim="800000"/>
            <a:headEnd/>
            <a:tailEnd/>
          </a:ln>
          <a:effectLst/>
        </p:spPr>
        <p:txBody>
          <a:bodyPr wrap="none" anchor="ctr"/>
          <a:lstStyle/>
          <a:p>
            <a:pPr algn="ctr" rtl="0" fontAlgn="base">
              <a:spcBef>
                <a:spcPct val="0"/>
              </a:spcBef>
              <a:spcAft>
                <a:spcPct val="0"/>
              </a:spcAft>
              <a:defRPr/>
            </a:pPr>
            <a:endParaRPr lang="en-GB" sz="2400" kern="1200" dirty="0">
              <a:solidFill>
                <a:schemeClr val="tx1"/>
              </a:solidFill>
              <a:latin typeface="Times New Roman" pitchFamily="18" charset="0"/>
              <a:ea typeface="+mn-ea"/>
              <a:cs typeface="Arial" charset="0"/>
            </a:endParaRPr>
          </a:p>
        </p:txBody>
      </p:sp>
      <p:sp>
        <p:nvSpPr>
          <p:cNvPr id="5" name="Rectangle 14"/>
          <p:cNvSpPr>
            <a:spLocks noChangeArrowheads="1"/>
          </p:cNvSpPr>
          <p:nvPr userDrawn="1"/>
        </p:nvSpPr>
        <p:spPr bwMode="auto">
          <a:xfrm>
            <a:off x="0" y="2286000"/>
            <a:ext cx="228600" cy="2286000"/>
          </a:xfrm>
          <a:prstGeom prst="rect">
            <a:avLst/>
          </a:prstGeom>
          <a:solidFill>
            <a:srgbClr val="FF6600"/>
          </a:solidFill>
          <a:ln w="9525">
            <a:noFill/>
            <a:miter lim="800000"/>
            <a:headEnd/>
            <a:tailEnd/>
          </a:ln>
          <a:effectLst/>
        </p:spPr>
        <p:txBody>
          <a:bodyPr wrap="none" anchor="ctr"/>
          <a:lstStyle/>
          <a:p>
            <a:pPr algn="ctr" rtl="0" fontAlgn="base">
              <a:spcBef>
                <a:spcPct val="0"/>
              </a:spcBef>
              <a:spcAft>
                <a:spcPct val="0"/>
              </a:spcAft>
              <a:defRPr/>
            </a:pPr>
            <a:endParaRPr lang="en-GB" sz="2400" kern="1200" dirty="0">
              <a:solidFill>
                <a:schemeClr val="tx1"/>
              </a:solidFill>
              <a:latin typeface="Times New Roman" pitchFamily="18" charset="0"/>
              <a:ea typeface="+mn-ea"/>
              <a:cs typeface="Arial" charset="0"/>
            </a:endParaRPr>
          </a:p>
        </p:txBody>
      </p:sp>
      <p:sp>
        <p:nvSpPr>
          <p:cNvPr id="6" name="Rectangle 15"/>
          <p:cNvSpPr>
            <a:spLocks noChangeArrowheads="1"/>
          </p:cNvSpPr>
          <p:nvPr userDrawn="1"/>
        </p:nvSpPr>
        <p:spPr bwMode="auto">
          <a:xfrm>
            <a:off x="0" y="4572000"/>
            <a:ext cx="228600" cy="2286000"/>
          </a:xfrm>
          <a:prstGeom prst="rect">
            <a:avLst/>
          </a:prstGeom>
          <a:solidFill>
            <a:srgbClr val="FF6600"/>
          </a:solidFill>
          <a:ln w="9525">
            <a:noFill/>
            <a:miter lim="800000"/>
            <a:headEnd/>
            <a:tailEnd/>
          </a:ln>
          <a:effectLst/>
        </p:spPr>
        <p:txBody>
          <a:bodyPr wrap="none" anchor="ctr"/>
          <a:lstStyle/>
          <a:p>
            <a:pPr algn="ctr" rtl="0" fontAlgn="base">
              <a:spcBef>
                <a:spcPct val="0"/>
              </a:spcBef>
              <a:spcAft>
                <a:spcPct val="0"/>
              </a:spcAft>
              <a:defRPr/>
            </a:pPr>
            <a:endParaRPr lang="en-GB" sz="2400" kern="1200" dirty="0">
              <a:solidFill>
                <a:schemeClr val="tx1"/>
              </a:solidFill>
              <a:latin typeface="Times New Roman" pitchFamily="18" charset="0"/>
              <a:ea typeface="+mn-ea"/>
              <a:cs typeface="Arial" charset="0"/>
            </a:endParaRPr>
          </a:p>
        </p:txBody>
      </p:sp>
      <p:sp>
        <p:nvSpPr>
          <p:cNvPr id="5122" name="Rectangle 2"/>
          <p:cNvSpPr>
            <a:spLocks noGrp="1" noChangeArrowheads="1"/>
          </p:cNvSpPr>
          <p:nvPr>
            <p:ph type="ctrTitle"/>
          </p:nvPr>
        </p:nvSpPr>
        <p:spPr>
          <a:xfrm>
            <a:off x="685800" y="685800"/>
            <a:ext cx="7772400" cy="2127250"/>
          </a:xfrm>
        </p:spPr>
        <p:txBody>
          <a:bodyPr anchor="b"/>
          <a:lstStyle>
            <a:lvl1pPr algn="ctr">
              <a:defRPr sz="2400"/>
            </a:lvl1pPr>
          </a:lstStyle>
          <a:p>
            <a:r>
              <a:rPr lang="en-US"/>
              <a:t>Click to edit Master title style</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1500"/>
            </a:lvl1pPr>
          </a:lstStyle>
          <a:p>
            <a:r>
              <a:rPr lang="en-US"/>
              <a:t>Click to edit Master subtitle style</a:t>
            </a:r>
          </a:p>
        </p:txBody>
      </p:sp>
      <p:sp>
        <p:nvSpPr>
          <p:cNvPr id="8" name="Rectangle 4"/>
          <p:cNvSpPr>
            <a:spLocks noGrp="1" noChangeArrowheads="1"/>
          </p:cNvSpPr>
          <p:nvPr>
            <p:ph type="dt" sz="half" idx="10"/>
          </p:nvPr>
        </p:nvSpPr>
        <p:spPr>
          <a:xfrm>
            <a:off x="457200" y="6248400"/>
            <a:ext cx="2860848" cy="457200"/>
          </a:xfrm>
          <a:prstGeom prst="rect">
            <a:avLst/>
          </a:prstGeom>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1D417AB1-2030-440D-881A-5D220736920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557212"/>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557212"/>
          </a:xfrm>
        </p:spPr>
        <p:txBody>
          <a:bodyPr/>
          <a:lstStyle/>
          <a:p>
            <a:r>
              <a:rPr lang="en-US"/>
              <a:t>Click to edit Master title style</a:t>
            </a:r>
          </a:p>
        </p:txBody>
      </p:sp>
      <p:sp>
        <p:nvSpPr>
          <p:cNvPr id="3" name="Text Placeholder 2"/>
          <p:cNvSpPr>
            <a:spLocks noGrp="1"/>
          </p:cNvSpPr>
          <p:nvPr>
            <p:ph type="body" sz="half" idx="1"/>
          </p:nvPr>
        </p:nvSpPr>
        <p:spPr>
          <a:xfrm>
            <a:off x="457200" y="1060450"/>
            <a:ext cx="4038600" cy="507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0450"/>
            <a:ext cx="4038600" cy="507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557212"/>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060450"/>
            <a:ext cx="8229600" cy="2459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671888"/>
            <a:ext cx="8229600" cy="245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557212"/>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060450"/>
            <a:ext cx="8229600" cy="5070475"/>
          </a:xfrm>
        </p:spPr>
        <p:txBody>
          <a:bodyPr/>
          <a:lstStyle/>
          <a:p>
            <a:pPr lvl="0"/>
            <a:endParaRPr lang="en-GB"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91264" cy="557212"/>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060450"/>
            <a:ext cx="4038600" cy="2459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060450"/>
            <a:ext cx="4038600" cy="2459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57200" y="3671888"/>
            <a:ext cx="8229600" cy="245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19256" cy="557212"/>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060450"/>
            <a:ext cx="4038600" cy="2459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060450"/>
            <a:ext cx="4038600" cy="2459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671888"/>
            <a:ext cx="4038600" cy="245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671888"/>
            <a:ext cx="4038600" cy="245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8594576" y="5949280"/>
            <a:ext cx="549424" cy="457200"/>
          </a:xfrm>
          <a:prstGeom prst="rect">
            <a:avLst/>
          </a:prstGeom>
          <a:ln/>
        </p:spPr>
        <p:txBody>
          <a:bodyPr/>
          <a:lstStyle>
            <a:lvl1pPr>
              <a:defRPr/>
            </a:lvl1pPr>
          </a:lstStyle>
          <a:p>
            <a:pPr>
              <a:defRPr/>
            </a:pPr>
            <a:fld id="{4E6F8972-29B1-4A4B-9571-9322A3FCDE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8400"/>
            <a:ext cx="2860848"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8594576" y="5949280"/>
            <a:ext cx="549424" cy="457200"/>
          </a:xfrm>
          <a:prstGeom prst="rect">
            <a:avLst/>
          </a:prstGeom>
          <a:ln/>
        </p:spPr>
        <p:txBody>
          <a:bodyPr/>
          <a:lstStyle>
            <a:lvl1pPr>
              <a:defRPr/>
            </a:lvl1pPr>
          </a:lstStyle>
          <a:p>
            <a:pPr>
              <a:defRPr/>
            </a:pPr>
            <a:fld id="{4E6F8972-29B1-4A4B-9571-9322A3FCDEA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557212"/>
          </a:xfrm>
        </p:spPr>
        <p:txBody>
          <a:bodyPr/>
          <a:lstStyle/>
          <a:p>
            <a:r>
              <a:rPr lang="en-US"/>
              <a:t>Click to edit Master title style</a:t>
            </a:r>
          </a:p>
        </p:txBody>
      </p:sp>
      <p:sp>
        <p:nvSpPr>
          <p:cNvPr id="3" name="Content Placeholder 2"/>
          <p:cNvSpPr>
            <a:spLocks noGrp="1"/>
          </p:cNvSpPr>
          <p:nvPr>
            <p:ph sz="half" idx="1"/>
          </p:nvPr>
        </p:nvSpPr>
        <p:spPr>
          <a:xfrm>
            <a:off x="457200" y="1060450"/>
            <a:ext cx="4038600" cy="507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0450"/>
            <a:ext cx="4038600" cy="507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8400"/>
            <a:ext cx="2860848" cy="45720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8594576" y="5949280"/>
            <a:ext cx="549424" cy="457200"/>
          </a:xfrm>
          <a:prstGeom prst="rect">
            <a:avLst/>
          </a:prstGeom>
          <a:ln/>
        </p:spPr>
        <p:txBody>
          <a:bodyPr/>
          <a:lstStyle>
            <a:lvl1pPr>
              <a:defRPr/>
            </a:lvl1pPr>
          </a:lstStyle>
          <a:p>
            <a:pPr>
              <a:defRPr/>
            </a:pPr>
            <a:fld id="{4E6F8972-29B1-4A4B-9571-9322A3FCDEA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8400"/>
            <a:ext cx="2860848" cy="4572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a:xfrm>
            <a:off x="8594576" y="5949280"/>
            <a:ext cx="549424" cy="457200"/>
          </a:xfrm>
          <a:prstGeom prst="rect">
            <a:avLst/>
          </a:prstGeom>
          <a:ln/>
        </p:spPr>
        <p:txBody>
          <a:bodyPr/>
          <a:lstStyle>
            <a:lvl1pPr>
              <a:defRPr/>
            </a:lvl1pPr>
          </a:lstStyle>
          <a:p>
            <a:pPr>
              <a:defRPr/>
            </a:pPr>
            <a:fld id="{4E6F8972-29B1-4A4B-9571-9322A3FCDEA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557212"/>
          </a:xfrm>
        </p:spPr>
        <p:txBody>
          <a:bodyPr/>
          <a:lstStyle/>
          <a:p>
            <a:r>
              <a:rPr lang="en-US"/>
              <a:t>Click to edit Master title style</a:t>
            </a:r>
          </a:p>
        </p:txBody>
      </p:sp>
      <p:sp>
        <p:nvSpPr>
          <p:cNvPr id="3" name="Rectangle 4"/>
          <p:cNvSpPr>
            <a:spLocks noGrp="1" noChangeArrowheads="1"/>
          </p:cNvSpPr>
          <p:nvPr>
            <p:ph type="dt" sz="half" idx="10"/>
          </p:nvPr>
        </p:nvSpPr>
        <p:spPr>
          <a:xfrm>
            <a:off x="457200" y="6248400"/>
            <a:ext cx="2860848" cy="4572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594576" y="5949280"/>
            <a:ext cx="549424" cy="457200"/>
          </a:xfrm>
          <a:prstGeom prst="rect">
            <a:avLst/>
          </a:prstGeom>
          <a:ln/>
        </p:spPr>
        <p:txBody>
          <a:bodyPr/>
          <a:lstStyle>
            <a:lvl1pPr>
              <a:defRPr/>
            </a:lvl1pPr>
          </a:lstStyle>
          <a:p>
            <a:pPr>
              <a:defRPr/>
            </a:pPr>
            <a:fld id="{4E6F8972-29B1-4A4B-9571-9322A3FCDEA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8400"/>
            <a:ext cx="2860848"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953250" y="6091238"/>
            <a:ext cx="2133600" cy="457200"/>
          </a:xfrm>
          <a:prstGeom prst="rect">
            <a:avLst/>
          </a:prstGeom>
          <a:ln/>
        </p:spPr>
        <p:txBody>
          <a:bodyPr/>
          <a:lstStyle>
            <a:lvl1pPr>
              <a:defRPr/>
            </a:lvl1pPr>
          </a:lstStyle>
          <a:p>
            <a:pPr>
              <a:defRPr/>
            </a:pPr>
            <a:fld id="{361E6A7F-54F8-426B-9606-87277422929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8400"/>
            <a:ext cx="2860848" cy="45720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8594576" y="5949280"/>
            <a:ext cx="549424" cy="457200"/>
          </a:xfrm>
          <a:prstGeom prst="rect">
            <a:avLst/>
          </a:prstGeom>
          <a:ln/>
        </p:spPr>
        <p:txBody>
          <a:bodyPr/>
          <a:lstStyle>
            <a:lvl1pPr>
              <a:defRPr/>
            </a:lvl1pPr>
          </a:lstStyle>
          <a:p>
            <a:pPr>
              <a:defRPr/>
            </a:pPr>
            <a:fld id="{4E6F8972-29B1-4A4B-9571-9322A3FCDEA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7162800" cy="557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060450"/>
            <a:ext cx="8229600" cy="5070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1" name="Rectangle 5"/>
          <p:cNvSpPr>
            <a:spLocks noGrp="1" noChangeArrowheads="1"/>
          </p:cNvSpPr>
          <p:nvPr>
            <p:ph type="ftr" sz="quarter" idx="3"/>
          </p:nvPr>
        </p:nvSpPr>
        <p:spPr bwMode="auto">
          <a:xfrm>
            <a:off x="7509048" y="6140152"/>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defRPr>
            </a:lvl1pPr>
          </a:lstStyle>
          <a:p>
            <a:pPr>
              <a:defRPr/>
            </a:pPr>
            <a:endParaRPr lang="en-US" dirty="0"/>
          </a:p>
        </p:txBody>
      </p:sp>
      <p:sp>
        <p:nvSpPr>
          <p:cNvPr id="4103" name="Rectangle 7"/>
          <p:cNvSpPr>
            <a:spLocks noChangeArrowheads="1"/>
          </p:cNvSpPr>
          <p:nvPr/>
        </p:nvSpPr>
        <p:spPr bwMode="auto">
          <a:xfrm>
            <a:off x="0" y="0"/>
            <a:ext cx="228600" cy="2286000"/>
          </a:xfrm>
          <a:prstGeom prst="rect">
            <a:avLst/>
          </a:prstGeom>
          <a:solidFill>
            <a:srgbClr val="FF6600"/>
          </a:solidFill>
          <a:ln w="9525">
            <a:noFill/>
            <a:miter lim="800000"/>
            <a:headEnd/>
            <a:tailEnd/>
          </a:ln>
          <a:effectLst/>
        </p:spPr>
        <p:txBody>
          <a:bodyPr wrap="none" anchor="ctr"/>
          <a:lstStyle/>
          <a:p>
            <a:pPr algn="ctr" rtl="0" fontAlgn="base">
              <a:spcBef>
                <a:spcPct val="0"/>
              </a:spcBef>
              <a:spcAft>
                <a:spcPct val="0"/>
              </a:spcAft>
              <a:defRPr/>
            </a:pPr>
            <a:endParaRPr lang="en-GB" sz="2400" kern="1200" dirty="0">
              <a:solidFill>
                <a:schemeClr val="tx1"/>
              </a:solidFill>
              <a:latin typeface="Times New Roman" pitchFamily="18" charset="0"/>
              <a:ea typeface="+mn-ea"/>
              <a:cs typeface="Arial" charset="0"/>
            </a:endParaRPr>
          </a:p>
        </p:txBody>
      </p:sp>
      <p:sp>
        <p:nvSpPr>
          <p:cNvPr id="4104" name="Line 8"/>
          <p:cNvSpPr>
            <a:spLocks noChangeShapeType="1"/>
          </p:cNvSpPr>
          <p:nvPr/>
        </p:nvSpPr>
        <p:spPr bwMode="auto">
          <a:xfrm>
            <a:off x="457200" y="919163"/>
            <a:ext cx="8243888" cy="0"/>
          </a:xfrm>
          <a:prstGeom prst="line">
            <a:avLst/>
          </a:prstGeom>
          <a:noFill/>
          <a:ln w="19050">
            <a:solidFill>
              <a:schemeClr val="tx1"/>
            </a:solidFill>
            <a:round/>
            <a:headEnd/>
            <a:tailEnd/>
          </a:ln>
          <a:effectLst/>
        </p:spPr>
        <p:txBody>
          <a:bodyPr/>
          <a:lstStyle/>
          <a:p>
            <a:pPr>
              <a:defRPr/>
            </a:pPr>
            <a:endParaRPr lang="en-US" sz="1800" dirty="0">
              <a:solidFill>
                <a:schemeClr val="tx1"/>
              </a:solidFill>
            </a:endParaRPr>
          </a:p>
        </p:txBody>
      </p:sp>
      <p:sp>
        <p:nvSpPr>
          <p:cNvPr id="4105" name="Rectangle 9"/>
          <p:cNvSpPr>
            <a:spLocks noChangeArrowheads="1"/>
          </p:cNvSpPr>
          <p:nvPr/>
        </p:nvSpPr>
        <p:spPr bwMode="auto">
          <a:xfrm>
            <a:off x="0" y="2286000"/>
            <a:ext cx="228600" cy="2286000"/>
          </a:xfrm>
          <a:prstGeom prst="rect">
            <a:avLst/>
          </a:prstGeom>
          <a:solidFill>
            <a:srgbClr val="FF6600"/>
          </a:solidFill>
          <a:ln w="9525">
            <a:noFill/>
            <a:miter lim="800000"/>
            <a:headEnd/>
            <a:tailEnd/>
          </a:ln>
          <a:effectLst/>
        </p:spPr>
        <p:txBody>
          <a:bodyPr wrap="none" anchor="ctr"/>
          <a:lstStyle/>
          <a:p>
            <a:pPr algn="ctr" rtl="0" fontAlgn="base">
              <a:spcBef>
                <a:spcPct val="0"/>
              </a:spcBef>
              <a:spcAft>
                <a:spcPct val="0"/>
              </a:spcAft>
              <a:defRPr/>
            </a:pPr>
            <a:endParaRPr lang="en-GB" sz="2400" kern="1200" dirty="0">
              <a:solidFill>
                <a:schemeClr val="tx1"/>
              </a:solidFill>
              <a:latin typeface="Times New Roman" pitchFamily="18" charset="0"/>
              <a:ea typeface="+mn-ea"/>
              <a:cs typeface="Arial" charset="0"/>
            </a:endParaRPr>
          </a:p>
        </p:txBody>
      </p:sp>
      <p:sp>
        <p:nvSpPr>
          <p:cNvPr id="4106" name="Rectangle 10"/>
          <p:cNvSpPr>
            <a:spLocks noChangeArrowheads="1"/>
          </p:cNvSpPr>
          <p:nvPr/>
        </p:nvSpPr>
        <p:spPr bwMode="auto">
          <a:xfrm>
            <a:off x="0" y="4572000"/>
            <a:ext cx="228600" cy="2286000"/>
          </a:xfrm>
          <a:prstGeom prst="rect">
            <a:avLst/>
          </a:prstGeom>
          <a:solidFill>
            <a:srgbClr val="FF6600"/>
          </a:solidFill>
          <a:ln w="9525">
            <a:noFill/>
            <a:miter lim="800000"/>
            <a:headEnd/>
            <a:tailEnd/>
          </a:ln>
          <a:effectLst/>
        </p:spPr>
        <p:txBody>
          <a:bodyPr wrap="none" anchor="ctr"/>
          <a:lstStyle/>
          <a:p>
            <a:pPr algn="ctr">
              <a:defRPr/>
            </a:pPr>
            <a:endParaRPr lang="en-GB" sz="2400" dirty="0">
              <a:solidFill>
                <a:schemeClr val="tx1"/>
              </a:solidFill>
              <a:latin typeface="Times New Roman" pitchFamily="18" charset="0"/>
            </a:endParaRPr>
          </a:p>
        </p:txBody>
      </p:sp>
      <p:pic>
        <p:nvPicPr>
          <p:cNvPr id="1035" name="Picture 12" descr="IbyDLogoSmall"/>
          <p:cNvPicPr>
            <a:picLocks noChangeAspect="1" noChangeArrowheads="1"/>
          </p:cNvPicPr>
          <p:nvPr/>
        </p:nvPicPr>
        <p:blipFill>
          <a:blip r:embed="rId19" cstate="print"/>
          <a:srcRect/>
          <a:stretch>
            <a:fillRect/>
          </a:stretch>
        </p:blipFill>
        <p:spPr bwMode="auto">
          <a:xfrm>
            <a:off x="8289925" y="6357938"/>
            <a:ext cx="785813" cy="430212"/>
          </a:xfrm>
          <a:prstGeom prst="rect">
            <a:avLst/>
          </a:prstGeom>
          <a:noFill/>
          <a:ln w="9525">
            <a:noFill/>
            <a:miter lim="800000"/>
            <a:headEnd/>
            <a:tailEnd/>
          </a:ln>
        </p:spPr>
      </p:pic>
      <p:sp>
        <p:nvSpPr>
          <p:cNvPr id="4109" name="Line 13"/>
          <p:cNvSpPr>
            <a:spLocks noChangeShapeType="1"/>
          </p:cNvSpPr>
          <p:nvPr/>
        </p:nvSpPr>
        <p:spPr bwMode="auto">
          <a:xfrm>
            <a:off x="487363" y="6249988"/>
            <a:ext cx="8243887" cy="0"/>
          </a:xfrm>
          <a:prstGeom prst="line">
            <a:avLst/>
          </a:prstGeom>
          <a:noFill/>
          <a:ln w="19050">
            <a:solidFill>
              <a:srgbClr val="000000"/>
            </a:solidFill>
            <a:round/>
            <a:headEnd/>
            <a:tailEnd/>
          </a:ln>
          <a:effectLst/>
        </p:spPr>
        <p:txBody>
          <a:bodyPr/>
          <a:lstStyle/>
          <a:p>
            <a:pPr>
              <a:defRPr/>
            </a:pPr>
            <a:endParaRPr lang="en-US" sz="1800" dirty="0">
              <a:solidFill>
                <a:schemeClr val="tx1"/>
              </a:solidFill>
            </a:endParaRPr>
          </a:p>
        </p:txBody>
      </p:sp>
      <p:sp>
        <p:nvSpPr>
          <p:cNvPr id="4112" name="Rectangle 16"/>
          <p:cNvSpPr>
            <a:spLocks noChangeArrowheads="1"/>
          </p:cNvSpPr>
          <p:nvPr/>
        </p:nvSpPr>
        <p:spPr bwMode="auto">
          <a:xfrm>
            <a:off x="6359525" y="6400800"/>
            <a:ext cx="2895600" cy="457200"/>
          </a:xfrm>
          <a:prstGeom prst="rect">
            <a:avLst/>
          </a:prstGeom>
          <a:noFill/>
          <a:ln w="9525">
            <a:noFill/>
            <a:miter lim="800000"/>
            <a:headEnd/>
            <a:tailEnd/>
          </a:ln>
          <a:effectLst/>
        </p:spPr>
        <p:txBody>
          <a:bodyPr anchor="b"/>
          <a:lstStyle/>
          <a:p>
            <a:pPr algn="r">
              <a:defRPr/>
            </a:pPr>
            <a:endParaRPr lang="en-GB" sz="800" dirty="0">
              <a:solidFill>
                <a:srgbClr val="C0C0C0"/>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 id="2147483654" r:id="rId14"/>
    <p:sldLayoutId id="2147483653" r:id="rId15"/>
    <p:sldLayoutId id="2147483652" r:id="rId16"/>
    <p:sldLayoutId id="2147483651" r:id="rId17"/>
  </p:sldLayoutIdLst>
  <p:hf hdr="0" ft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p:titleStyle>
    <p:bodyStyle>
      <a:lvl1pPr marL="342900" indent="-342900" algn="just" rtl="0" eaLnBrk="0" fontAlgn="base" hangingPunct="0">
        <a:spcBef>
          <a:spcPct val="20000"/>
        </a:spcBef>
        <a:spcAft>
          <a:spcPct val="0"/>
        </a:spcAft>
        <a:buClr>
          <a:srgbClr val="FF0000"/>
        </a:buClr>
        <a:buSzPct val="75000"/>
        <a:buFont typeface="Wingdings" pitchFamily="2" charset="2"/>
        <a:buChar char="p"/>
        <a:defRPr sz="1400">
          <a:solidFill>
            <a:schemeClr val="tx1"/>
          </a:solidFill>
          <a:latin typeface="+mn-lt"/>
          <a:ea typeface="+mn-ea"/>
          <a:cs typeface="+mn-cs"/>
        </a:defRPr>
      </a:lvl1pPr>
      <a:lvl2pPr marL="742950" indent="-285750" algn="just" rtl="0" eaLnBrk="0" fontAlgn="base" hangingPunct="0">
        <a:spcBef>
          <a:spcPct val="20000"/>
        </a:spcBef>
        <a:spcAft>
          <a:spcPct val="0"/>
        </a:spcAft>
        <a:buClr>
          <a:schemeClr val="hlink"/>
        </a:buClr>
        <a:buSzPct val="75000"/>
        <a:buFont typeface="Wingdings" pitchFamily="2" charset="2"/>
        <a:buChar char="n"/>
        <a:defRPr sz="1400">
          <a:solidFill>
            <a:schemeClr val="tx1"/>
          </a:solidFill>
          <a:latin typeface="+mn-lt"/>
          <a:cs typeface="+mn-cs"/>
        </a:defRPr>
      </a:lvl2pPr>
      <a:lvl3pPr marL="1143000" indent="-228600" algn="just" rtl="0" eaLnBrk="0" fontAlgn="base" hangingPunct="0">
        <a:spcBef>
          <a:spcPct val="20000"/>
        </a:spcBef>
        <a:spcAft>
          <a:spcPct val="0"/>
        </a:spcAft>
        <a:buClr>
          <a:srgbClr val="000099"/>
        </a:buClr>
        <a:buSzPct val="65000"/>
        <a:buFont typeface="Wingdings" pitchFamily="2" charset="2"/>
        <a:buChar char="p"/>
        <a:defRPr sz="1400">
          <a:solidFill>
            <a:schemeClr val="tx1"/>
          </a:solidFill>
          <a:latin typeface="+mn-lt"/>
          <a:cs typeface="+mn-cs"/>
        </a:defRPr>
      </a:lvl3pPr>
      <a:lvl4pPr marL="1600200" indent="-228600" algn="just" rtl="0" eaLnBrk="0" fontAlgn="base" hangingPunct="0">
        <a:spcBef>
          <a:spcPct val="20000"/>
        </a:spcBef>
        <a:spcAft>
          <a:spcPct val="0"/>
        </a:spcAft>
        <a:buClr>
          <a:schemeClr val="bg2"/>
        </a:buClr>
        <a:buFont typeface="Wingdings" pitchFamily="2" charset="2"/>
        <a:buChar char="§"/>
        <a:defRPr sz="1400">
          <a:solidFill>
            <a:schemeClr val="tx1"/>
          </a:solidFill>
          <a:latin typeface="+mn-lt"/>
          <a:cs typeface="+mn-cs"/>
        </a:defRPr>
      </a:lvl4pPr>
      <a:lvl5pPr marL="2057400" indent="-228600" algn="just" rtl="0" eaLnBrk="0" fontAlgn="base" hangingPunct="0">
        <a:spcBef>
          <a:spcPct val="20000"/>
        </a:spcBef>
        <a:spcAft>
          <a:spcPct val="0"/>
        </a:spcAft>
        <a:buClr>
          <a:schemeClr val="tx2"/>
        </a:buClr>
        <a:buSzPct val="80000"/>
        <a:buFont typeface="Wingdings" pitchFamily="2" charset="2"/>
        <a:buChar char="§"/>
        <a:defRPr sz="1400">
          <a:solidFill>
            <a:schemeClr val="tx1"/>
          </a:solidFill>
          <a:latin typeface="+mn-lt"/>
          <a:cs typeface="+mn-cs"/>
        </a:defRPr>
      </a:lvl5pPr>
      <a:lvl6pPr marL="2514600" indent="-228600" algn="just" rtl="0" fontAlgn="base">
        <a:spcBef>
          <a:spcPct val="20000"/>
        </a:spcBef>
        <a:spcAft>
          <a:spcPct val="0"/>
        </a:spcAft>
        <a:buClr>
          <a:schemeClr val="tx2"/>
        </a:buClr>
        <a:buSzPct val="80000"/>
        <a:buFont typeface="Wingdings" pitchFamily="2" charset="2"/>
        <a:buChar char="§"/>
        <a:defRPr sz="1400">
          <a:solidFill>
            <a:schemeClr val="tx1"/>
          </a:solidFill>
          <a:latin typeface="+mn-lt"/>
          <a:cs typeface="+mn-cs"/>
        </a:defRPr>
      </a:lvl6pPr>
      <a:lvl7pPr marL="2971800" indent="-228600" algn="just" rtl="0" fontAlgn="base">
        <a:spcBef>
          <a:spcPct val="20000"/>
        </a:spcBef>
        <a:spcAft>
          <a:spcPct val="0"/>
        </a:spcAft>
        <a:buClr>
          <a:schemeClr val="tx2"/>
        </a:buClr>
        <a:buSzPct val="80000"/>
        <a:buFont typeface="Wingdings" pitchFamily="2" charset="2"/>
        <a:buChar char="§"/>
        <a:defRPr sz="1400">
          <a:solidFill>
            <a:schemeClr val="tx1"/>
          </a:solidFill>
          <a:latin typeface="+mn-lt"/>
          <a:cs typeface="+mn-cs"/>
        </a:defRPr>
      </a:lvl7pPr>
      <a:lvl8pPr marL="3429000" indent="-228600" algn="just" rtl="0" fontAlgn="base">
        <a:spcBef>
          <a:spcPct val="20000"/>
        </a:spcBef>
        <a:spcAft>
          <a:spcPct val="0"/>
        </a:spcAft>
        <a:buClr>
          <a:schemeClr val="tx2"/>
        </a:buClr>
        <a:buSzPct val="80000"/>
        <a:buFont typeface="Wingdings" pitchFamily="2" charset="2"/>
        <a:buChar char="§"/>
        <a:defRPr sz="1400">
          <a:solidFill>
            <a:schemeClr val="tx1"/>
          </a:solidFill>
          <a:latin typeface="+mn-lt"/>
          <a:cs typeface="+mn-cs"/>
        </a:defRPr>
      </a:lvl8pPr>
      <a:lvl9pPr marL="3886200" indent="-228600" algn="just" rtl="0" fontAlgn="base">
        <a:spcBef>
          <a:spcPct val="20000"/>
        </a:spcBef>
        <a:spcAft>
          <a:spcPct val="0"/>
        </a:spcAft>
        <a:buClr>
          <a:schemeClr val="tx2"/>
        </a:buClr>
        <a:buSzPct val="80000"/>
        <a:buFont typeface="Wingdings" pitchFamily="2" charset="2"/>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395536" y="5568795"/>
            <a:ext cx="1875894" cy="1008954"/>
          </a:xfrm>
          <a:prstGeom prst="rect">
            <a:avLst/>
          </a:prstGeom>
          <a:noFill/>
          <a:ln w="9525">
            <a:noFill/>
            <a:miter lim="800000"/>
            <a:headEnd/>
            <a:tailEnd/>
          </a:ln>
          <a:effectLst/>
        </p:spPr>
      </p:pic>
      <p:pic>
        <p:nvPicPr>
          <p:cNvPr id="6" name="Picture 16" descr="IBD Logo Envelopes"/>
          <p:cNvPicPr>
            <a:picLocks noChangeAspect="1" noChangeArrowheads="1"/>
          </p:cNvPicPr>
          <p:nvPr/>
        </p:nvPicPr>
        <p:blipFill>
          <a:blip r:embed="rId4" cstate="print"/>
          <a:srcRect/>
          <a:stretch>
            <a:fillRect/>
          </a:stretch>
        </p:blipFill>
        <p:spPr bwMode="auto">
          <a:xfrm>
            <a:off x="2771800" y="5760835"/>
            <a:ext cx="3240360" cy="518384"/>
          </a:xfrm>
          <a:prstGeom prst="rect">
            <a:avLst/>
          </a:prstGeom>
          <a:noFill/>
          <a:ln w="9525">
            <a:noFill/>
            <a:miter lim="800000"/>
            <a:headEnd/>
            <a:tailEnd/>
          </a:ln>
        </p:spPr>
      </p:pic>
      <p:pic>
        <p:nvPicPr>
          <p:cNvPr id="8" name="Screenshot 2021-06-29 at 21.25.25.png" descr="Screenshot 2021-06-29 at 21.25.25.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749" y="-6624"/>
            <a:ext cx="9192261" cy="5307832"/>
          </a:xfrm>
          <a:prstGeom prst="rect">
            <a:avLst/>
          </a:prstGeom>
          <a:ln w="12700">
            <a:miter lim="400000"/>
          </a:ln>
        </p:spPr>
      </p:pic>
      <p:sp>
        <p:nvSpPr>
          <p:cNvPr id="20481" name="Rectangle 2"/>
          <p:cNvSpPr>
            <a:spLocks noGrp="1" noChangeArrowheads="1"/>
          </p:cNvSpPr>
          <p:nvPr>
            <p:ph type="ctrTitle"/>
          </p:nvPr>
        </p:nvSpPr>
        <p:spPr>
          <a:xfrm>
            <a:off x="5940152" y="1365860"/>
            <a:ext cx="3300937" cy="839004"/>
          </a:xfrm>
        </p:spPr>
        <p:txBody>
          <a:bodyPr/>
          <a:lstStyle/>
          <a:p>
            <a:pPr eaLnBrk="1" hangingPunct="1">
              <a:tabLst>
                <a:tab pos="1882775" algn="l"/>
              </a:tabLst>
            </a:pPr>
            <a:r>
              <a:rPr lang="en-GB" dirty="0">
                <a:solidFill>
                  <a:schemeClr val="bg1"/>
                </a:solidFill>
                <a:latin typeface="Bahnschrift" panose="020B0502040204020203" pitchFamily="34" charset="0"/>
              </a:rPr>
              <a:t>Nottinghamshire</a:t>
            </a:r>
            <a:br>
              <a:rPr lang="en-GB" dirty="0">
                <a:solidFill>
                  <a:schemeClr val="bg1"/>
                </a:solidFill>
                <a:latin typeface="Bahnschrift" panose="020B0502040204020203" pitchFamily="34" charset="0"/>
              </a:rPr>
            </a:br>
            <a:r>
              <a:rPr lang="en-GB" dirty="0">
                <a:solidFill>
                  <a:schemeClr val="bg1"/>
                </a:solidFill>
                <a:latin typeface="Bahnschrift" panose="020B0502040204020203" pitchFamily="34" charset="0"/>
              </a:rPr>
              <a:t>Police and Crime</a:t>
            </a:r>
            <a:br>
              <a:rPr lang="en-GB" dirty="0">
                <a:solidFill>
                  <a:schemeClr val="bg1"/>
                </a:solidFill>
                <a:latin typeface="Bahnschrift" panose="020B0502040204020203" pitchFamily="34" charset="0"/>
              </a:rPr>
            </a:br>
            <a:r>
              <a:rPr lang="en-GB" dirty="0">
                <a:solidFill>
                  <a:schemeClr val="bg1"/>
                </a:solidFill>
                <a:latin typeface="Bahnschrift" panose="020B0502040204020203" pitchFamily="34" charset="0"/>
              </a:rPr>
              <a:t>Survey</a:t>
            </a:r>
            <a:br>
              <a:rPr lang="en-GB" dirty="0">
                <a:solidFill>
                  <a:schemeClr val="bg1"/>
                </a:solidFill>
                <a:latin typeface="Bahnschrift" panose="020B0502040204020203" pitchFamily="34" charset="0"/>
              </a:rPr>
            </a:br>
            <a:r>
              <a:rPr lang="en-GB" sz="1000" dirty="0">
                <a:solidFill>
                  <a:schemeClr val="bg1"/>
                </a:solidFill>
                <a:latin typeface="Bahnschrift" panose="020B0502040204020203" pitchFamily="34" charset="0"/>
              </a:rPr>
              <a:t> </a:t>
            </a:r>
            <a:br>
              <a:rPr lang="en-GB" dirty="0">
                <a:solidFill>
                  <a:schemeClr val="bg1"/>
                </a:solidFill>
                <a:latin typeface="Bahnschrift" panose="020B0502040204020203" pitchFamily="34" charset="0"/>
              </a:rPr>
            </a:br>
            <a:r>
              <a:rPr lang="en-GB" dirty="0">
                <a:solidFill>
                  <a:schemeClr val="bg1"/>
                </a:solidFill>
                <a:latin typeface="Bahnschrift" panose="020B0502040204020203" pitchFamily="34" charset="0"/>
              </a:rPr>
              <a:t>Public Confidence Profiles</a:t>
            </a:r>
            <a:endParaRPr lang="en-US" dirty="0">
              <a:solidFill>
                <a:schemeClr val="bg1"/>
              </a:solidFill>
              <a:latin typeface="Bahnschrift" panose="020B0502040204020203" pitchFamily="34" charset="0"/>
            </a:endParaRPr>
          </a:p>
        </p:txBody>
      </p:sp>
      <p:sp>
        <p:nvSpPr>
          <p:cNvPr id="20482" name="Rectangle 3"/>
          <p:cNvSpPr>
            <a:spLocks noGrp="1" noChangeArrowheads="1"/>
          </p:cNvSpPr>
          <p:nvPr>
            <p:ph type="subTitle" idx="1"/>
          </p:nvPr>
        </p:nvSpPr>
        <p:spPr>
          <a:xfrm>
            <a:off x="6298941" y="4610068"/>
            <a:ext cx="2521531" cy="576064"/>
          </a:xfrm>
        </p:spPr>
        <p:txBody>
          <a:bodyPr/>
          <a:lstStyle/>
          <a:p>
            <a:pPr algn="r" eaLnBrk="1" hangingPunct="1"/>
            <a:r>
              <a:rPr lang="en-GB" sz="2400" dirty="0">
                <a:solidFill>
                  <a:schemeClr val="bg1"/>
                </a:solidFill>
                <a:latin typeface="Bahnschrift" panose="020B0502040204020203" pitchFamily="34" charset="0"/>
              </a:rPr>
              <a:t>July 2022</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5568795"/>
            <a:ext cx="2555776" cy="929674"/>
          </a:xfrm>
          <a:prstGeom prst="rect">
            <a:avLst/>
          </a:prstGeom>
        </p:spPr>
      </p:pic>
    </p:spTree>
    <p:extLst>
      <p:ext uri="{BB962C8B-B14F-4D97-AF65-F5344CB8AC3E}">
        <p14:creationId xmlns:p14="http://schemas.microsoft.com/office/powerpoint/2010/main" val="4538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8716" y="1044335"/>
            <a:ext cx="4950381" cy="4078577"/>
          </a:xfrm>
          <a:prstGeom prst="rect">
            <a:avLst/>
          </a:prstGeom>
        </p:spPr>
      </p:pic>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in Nottingham</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10</a:t>
            </a:fld>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709097" y="1196752"/>
            <a:ext cx="3020541" cy="297934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US" sz="1050" kern="0" dirty="0"/>
              <a:t>Confidence in the police has deteriorated slightly in Nottingham since the March 2020.  This is likely to have been affected by reductions in perceptions that the police have a good reputation in the area and take people’s concerns seriously. </a:t>
            </a:r>
          </a:p>
          <a:p>
            <a:pPr marL="180975"/>
            <a:endParaRPr lang="en-US" sz="1050" kern="0" dirty="0"/>
          </a:p>
          <a:p>
            <a:pPr marL="180975"/>
            <a:r>
              <a:rPr lang="en-US" sz="1050" kern="0" dirty="0"/>
              <a:t>Despite this, most indicators of public confidence remain higher than the force average in Nottinghamshire, particularly with regard to those feeling that the police are effective at providing a </a:t>
            </a:r>
            <a:r>
              <a:rPr lang="en-US" sz="1050" b="1" kern="0" dirty="0"/>
              <a:t>visible presence </a:t>
            </a:r>
            <a:r>
              <a:rPr lang="en-US" sz="1050" kern="0" dirty="0"/>
              <a:t>where needed. </a:t>
            </a:r>
          </a:p>
          <a:p>
            <a:pPr marL="180975"/>
            <a:endParaRPr lang="en-US" sz="1050" kern="0" dirty="0"/>
          </a:p>
          <a:p>
            <a:pPr marL="180975"/>
            <a:r>
              <a:rPr lang="en-GB" sz="1050" kern="0" dirty="0"/>
              <a:t>There remain opportunities to further improve perceptions that the police have a good </a:t>
            </a:r>
            <a:r>
              <a:rPr lang="en-GB" sz="1050" b="1" kern="0" dirty="0"/>
              <a:t>reputation</a:t>
            </a:r>
            <a:r>
              <a:rPr lang="en-GB" sz="1050" kern="0" dirty="0"/>
              <a:t> in the area</a:t>
            </a:r>
            <a:r>
              <a:rPr lang="en-US" sz="1050" kern="0" dirty="0"/>
              <a:t>.</a:t>
            </a:r>
          </a:p>
        </p:txBody>
      </p:sp>
      <p:sp>
        <p:nvSpPr>
          <p:cNvPr id="7" name="Up Arrow 6"/>
          <p:cNvSpPr/>
          <p:nvPr/>
        </p:nvSpPr>
        <p:spPr>
          <a:xfrm>
            <a:off x="641758" y="1356755"/>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41759" y="3300971"/>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433520"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1929226"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32332" y="2141738"/>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147561" y="4177977"/>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4067944"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547664"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85435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5576" y="1182298"/>
            <a:ext cx="4824536" cy="3974894"/>
          </a:xfrm>
          <a:prstGeom prst="rect">
            <a:avLst/>
          </a:prstGeom>
        </p:spPr>
      </p:pic>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in Mansfield</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11</a:t>
            </a:fld>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796136" y="1340768"/>
            <a:ext cx="3024336" cy="3600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GB" sz="1050" kern="0" dirty="0"/>
              <a:t>Confidence in the police has increased in Mansfield since March 2020. This is likely to have been influenced by improvements in police </a:t>
            </a:r>
            <a:r>
              <a:rPr lang="en-GB" sz="1050" b="1" kern="0" dirty="0"/>
              <a:t>visibility and activity to tackle issues of greatest local concern</a:t>
            </a:r>
            <a:r>
              <a:rPr lang="en-GB" sz="1050" kern="0" dirty="0"/>
              <a:t>.  </a:t>
            </a:r>
          </a:p>
          <a:p>
            <a:pPr marL="180975"/>
            <a:endParaRPr lang="en-GB" sz="1050" kern="0" dirty="0"/>
          </a:p>
          <a:p>
            <a:pPr marL="180975"/>
            <a:r>
              <a:rPr lang="en-GB" sz="1050" kern="0" dirty="0"/>
              <a:t>Consequently, there have also been marked improvements in the proportion of respondents feeling that the police are effective in preventing and investigating crime. </a:t>
            </a:r>
          </a:p>
          <a:p>
            <a:pPr marL="180975"/>
            <a:endParaRPr lang="en-GB" sz="1050" kern="0" dirty="0"/>
          </a:p>
          <a:p>
            <a:pPr marL="180975"/>
            <a:r>
              <a:rPr lang="en-GB" sz="1050" kern="0" dirty="0"/>
              <a:t>There are no areas in which public confidence in the police has seen a significant deterioration or falls significantly below the March 2022 baseline. </a:t>
            </a:r>
          </a:p>
          <a:p>
            <a:pPr marL="180975"/>
            <a:endParaRPr lang="en-GB" sz="1050" kern="0" dirty="0"/>
          </a:p>
          <a:p>
            <a:pPr marL="180975"/>
            <a:r>
              <a:rPr lang="en-GB" sz="1050" kern="0" dirty="0"/>
              <a:t>Despite this positive picture, there are opportunities to further improve perceptions that the police have a good </a:t>
            </a:r>
            <a:r>
              <a:rPr lang="en-GB" sz="1050" b="1" kern="0" dirty="0"/>
              <a:t>reputation</a:t>
            </a:r>
            <a:r>
              <a:rPr lang="en-GB" sz="1050" kern="0" dirty="0"/>
              <a:t> in the area and treat people fairly and with respect.  </a:t>
            </a:r>
            <a:endParaRPr lang="en-US" sz="1050" kern="0" dirty="0"/>
          </a:p>
        </p:txBody>
      </p:sp>
      <p:sp>
        <p:nvSpPr>
          <p:cNvPr id="7" name="Up Arrow 6"/>
          <p:cNvSpPr/>
          <p:nvPr/>
        </p:nvSpPr>
        <p:spPr>
          <a:xfrm>
            <a:off x="641758" y="1356755"/>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41759" y="3300971"/>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433520"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1929226"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32332" y="2141738"/>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147561" y="4177977"/>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4067944"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547664"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372024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3568" y="1113918"/>
            <a:ext cx="4956478" cy="3944454"/>
          </a:xfrm>
          <a:prstGeom prst="rect">
            <a:avLst/>
          </a:prstGeom>
        </p:spPr>
      </p:pic>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in </a:t>
            </a:r>
            <a:r>
              <a:rPr lang="en-US" sz="1600" b="1" dirty="0" err="1"/>
              <a:t>Ashfield</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12</a:t>
            </a:fld>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868144" y="1097726"/>
            <a:ext cx="3020541" cy="427549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US" sz="1050" kern="0" dirty="0"/>
              <a:t>Confidence in the police has increased significantly in </a:t>
            </a:r>
            <a:r>
              <a:rPr lang="en-US" sz="1050" kern="0" dirty="0" err="1"/>
              <a:t>Ashfield</a:t>
            </a:r>
            <a:r>
              <a:rPr lang="en-US" sz="1050" kern="0" dirty="0"/>
              <a:t> since March 2020. This is likely to have been influenced by improvements in police </a:t>
            </a:r>
            <a:r>
              <a:rPr lang="en-US" sz="1050" b="1" kern="0" dirty="0"/>
              <a:t>visibility</a:t>
            </a:r>
            <a:r>
              <a:rPr lang="en-US" sz="1050" kern="0" dirty="0"/>
              <a:t> and </a:t>
            </a:r>
            <a:r>
              <a:rPr lang="en-US" sz="1050" b="1" kern="0" dirty="0"/>
              <a:t>local activity </a:t>
            </a:r>
            <a:r>
              <a:rPr lang="en-US" sz="1050" kern="0" dirty="0"/>
              <a:t>in the area, particularly in proactive work to prevent crime.</a:t>
            </a:r>
          </a:p>
          <a:p>
            <a:pPr marL="180975"/>
            <a:endParaRPr lang="en-US" sz="1050" kern="0" dirty="0"/>
          </a:p>
          <a:p>
            <a:pPr marL="180975"/>
            <a:r>
              <a:rPr lang="en-US" sz="1050" kern="0" dirty="0"/>
              <a:t>There have been notable </a:t>
            </a:r>
            <a:r>
              <a:rPr lang="en-US" sz="1050" b="1" kern="0" dirty="0"/>
              <a:t>improvements</a:t>
            </a:r>
            <a:r>
              <a:rPr lang="en-US" sz="1050" kern="0" dirty="0"/>
              <a:t> in public perceptions of the police in terms of: </a:t>
            </a:r>
            <a:endParaRPr lang="en-US" sz="200" kern="0" dirty="0"/>
          </a:p>
          <a:p>
            <a:pPr marL="352425" indent="-171450">
              <a:buFont typeface="Arial" panose="020B0604020202020204" pitchFamily="34" charset="0"/>
              <a:buChar char="•"/>
            </a:pPr>
            <a:r>
              <a:rPr lang="en-US" sz="1050" kern="0" dirty="0"/>
              <a:t>providing visible presence where needed</a:t>
            </a:r>
          </a:p>
          <a:p>
            <a:pPr marL="361950" indent="-180975">
              <a:buFont typeface="Arial" panose="020B0604020202020204" pitchFamily="34" charset="0"/>
              <a:buChar char="•"/>
            </a:pPr>
            <a:r>
              <a:rPr lang="en-US" sz="1050" kern="0" dirty="0"/>
              <a:t>dealing with local crime and ASB issues</a:t>
            </a:r>
          </a:p>
          <a:p>
            <a:pPr marL="361950" indent="-180975">
              <a:buFont typeface="Arial" panose="020B0604020202020204" pitchFamily="34" charset="0"/>
              <a:buChar char="•"/>
            </a:pPr>
            <a:r>
              <a:rPr lang="en-US" sz="1050" kern="0" dirty="0"/>
              <a:t>working to prevent crime and ASB</a:t>
            </a:r>
          </a:p>
          <a:p>
            <a:pPr marL="180975"/>
            <a:endParaRPr lang="en-US" sz="1050" kern="0" dirty="0"/>
          </a:p>
          <a:p>
            <a:pPr marL="180975"/>
            <a:r>
              <a:rPr lang="en-US" sz="1050" kern="0" dirty="0"/>
              <a:t>There are no areas in which public confidence in the police has fallen significantly below the March 2022 baseline in </a:t>
            </a:r>
            <a:r>
              <a:rPr lang="en-US" sz="1050" kern="0" dirty="0" err="1"/>
              <a:t>Ashfield</a:t>
            </a:r>
            <a:r>
              <a:rPr lang="en-US" sz="1050" kern="0" dirty="0"/>
              <a:t>. </a:t>
            </a:r>
          </a:p>
          <a:p>
            <a:pPr marL="180975"/>
            <a:endParaRPr lang="en-US" sz="1050" kern="0" dirty="0"/>
          </a:p>
          <a:p>
            <a:pPr marL="180975"/>
            <a:r>
              <a:rPr lang="en-US" sz="1050" kern="0" dirty="0"/>
              <a:t>Despite this positive picture, the proportion respondents feeling that the police </a:t>
            </a:r>
            <a:r>
              <a:rPr lang="en-US" sz="1050" b="1" kern="0" dirty="0"/>
              <a:t>understand the crime and community safety issues affecting their area </a:t>
            </a:r>
            <a:r>
              <a:rPr lang="en-US" sz="1050" kern="0" dirty="0"/>
              <a:t>remains below the force average.</a:t>
            </a:r>
          </a:p>
        </p:txBody>
      </p:sp>
      <p:sp>
        <p:nvSpPr>
          <p:cNvPr id="7" name="Up Arrow 6"/>
          <p:cNvSpPr/>
          <p:nvPr/>
        </p:nvSpPr>
        <p:spPr>
          <a:xfrm>
            <a:off x="641758" y="1356755"/>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41759" y="3300971"/>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433520"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1929226"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32332" y="2141738"/>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147561" y="4177977"/>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4067944"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547664"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286734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8716" y="1107904"/>
            <a:ext cx="4956478" cy="4078577"/>
          </a:xfrm>
          <a:prstGeom prst="rect">
            <a:avLst/>
          </a:prstGeom>
        </p:spPr>
      </p:pic>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in Bassetlaw</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13</a:t>
            </a:fld>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819536" y="1124744"/>
            <a:ext cx="3020541" cy="4248473"/>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GB" sz="1050" kern="0" dirty="0"/>
              <a:t>Confidence in the police has increased in Bassetlaw since March 2020, with improvements seen across the vast majority of indicators.  </a:t>
            </a:r>
          </a:p>
          <a:p>
            <a:pPr marL="180975"/>
            <a:endParaRPr lang="en-GB" sz="1050" kern="0" dirty="0"/>
          </a:p>
          <a:p>
            <a:pPr marL="180975"/>
            <a:r>
              <a:rPr lang="en-GB" sz="1050" kern="0" dirty="0"/>
              <a:t>The most notable improvements have been in perceptions that the police are effective in </a:t>
            </a:r>
            <a:r>
              <a:rPr lang="en-GB" sz="1050" b="1" kern="0" dirty="0"/>
              <a:t>safeguarding vulnerable people, preventing crime </a:t>
            </a:r>
            <a:r>
              <a:rPr lang="en-GB" sz="1050" kern="0" dirty="0"/>
              <a:t>and dealing with the issues that matter to local people. </a:t>
            </a:r>
          </a:p>
          <a:p>
            <a:pPr marL="180975"/>
            <a:endParaRPr lang="en-GB" sz="1050" kern="0" dirty="0"/>
          </a:p>
          <a:p>
            <a:pPr marL="180975"/>
            <a:r>
              <a:rPr lang="en-GB" sz="1050" kern="0" dirty="0"/>
              <a:t>The proportion of respondents feeling that the police ‘do a good job’ has also increased significantly, despite a deterioration in the proportion of respondents feeling that the police are visible where needed.  </a:t>
            </a:r>
          </a:p>
          <a:p>
            <a:pPr marL="180975"/>
            <a:endParaRPr lang="en-GB" sz="1050" kern="0" dirty="0"/>
          </a:p>
          <a:p>
            <a:pPr marL="180975"/>
            <a:r>
              <a:rPr lang="en-GB" sz="1050" kern="0" dirty="0"/>
              <a:t>Despite an improving picture, public confidence across the majority of indicators remains significantly lower than the force average. </a:t>
            </a:r>
          </a:p>
          <a:p>
            <a:pPr marL="180975"/>
            <a:endParaRPr lang="en-GB" sz="1050" b="1" kern="0" dirty="0"/>
          </a:p>
          <a:p>
            <a:pPr marL="180975"/>
            <a:r>
              <a:rPr lang="en-GB" sz="1050" b="1" kern="0" dirty="0"/>
              <a:t>Visibility</a:t>
            </a:r>
            <a:r>
              <a:rPr lang="en-GB" sz="1050" kern="0" dirty="0"/>
              <a:t> is the factor most likely to drive improvements in public confidence in Bassetlaw.</a:t>
            </a:r>
            <a:endParaRPr lang="en-US" sz="1050" kern="0" dirty="0">
              <a:solidFill>
                <a:srgbClr val="FF0000"/>
              </a:solidFill>
            </a:endParaRPr>
          </a:p>
        </p:txBody>
      </p:sp>
      <p:sp>
        <p:nvSpPr>
          <p:cNvPr id="7" name="Up Arrow 6"/>
          <p:cNvSpPr/>
          <p:nvPr/>
        </p:nvSpPr>
        <p:spPr>
          <a:xfrm>
            <a:off x="641758" y="1356755"/>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41759" y="3300971"/>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433520"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1929226"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32332" y="2141738"/>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147561" y="4177977"/>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4067944"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547664"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166434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00803" y="1064985"/>
            <a:ext cx="4950381" cy="4066384"/>
          </a:xfrm>
          <a:prstGeom prst="rect">
            <a:avLst/>
          </a:prstGeom>
        </p:spPr>
      </p:pic>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in Newark and Sherwood</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14</a:t>
            </a:fld>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868144" y="1313750"/>
            <a:ext cx="3020541" cy="391545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US" sz="1050" kern="0" dirty="0"/>
              <a:t>Confidence in the police has increased in Newark and Sherwood since March 2020, </a:t>
            </a:r>
            <a:r>
              <a:rPr lang="en-GB" sz="1050" kern="0" dirty="0"/>
              <a:t>with improvements seen across almost all indicators. </a:t>
            </a:r>
            <a:r>
              <a:rPr lang="en-US" sz="1050" kern="0" dirty="0"/>
              <a:t>  </a:t>
            </a:r>
          </a:p>
          <a:p>
            <a:pPr marL="180975"/>
            <a:endParaRPr lang="en-US" sz="1050" kern="0" dirty="0"/>
          </a:p>
          <a:p>
            <a:pPr marL="180975"/>
            <a:r>
              <a:rPr lang="en-GB" sz="1050" kern="0" dirty="0"/>
              <a:t>The most notable improvements have been in perceptions that the police </a:t>
            </a:r>
            <a:r>
              <a:rPr lang="en-GB" sz="1050" b="1" kern="0" dirty="0"/>
              <a:t>understand the issues affecting their community</a:t>
            </a:r>
            <a:r>
              <a:rPr lang="en-GB" sz="1050" kern="0" dirty="0"/>
              <a:t> and are effective in </a:t>
            </a:r>
            <a:r>
              <a:rPr lang="en-GB" sz="1050" b="1" kern="0" dirty="0"/>
              <a:t>investigating and preventing crime</a:t>
            </a:r>
            <a:r>
              <a:rPr lang="en-GB" sz="1050" kern="0" dirty="0"/>
              <a:t>. </a:t>
            </a:r>
          </a:p>
          <a:p>
            <a:pPr marL="180975"/>
            <a:endParaRPr lang="en-GB" sz="1050" kern="0" dirty="0"/>
          </a:p>
          <a:p>
            <a:pPr marL="180975"/>
            <a:r>
              <a:rPr lang="en-GB" sz="1050" kern="0" dirty="0"/>
              <a:t>Despite an improving picture, public confidence across the majority of indicators remains significantly lower than the force average.  The only exceptions to this are the perception that the police have a good reputation in the area and treat people fairly and with respect – both of which remain stronger than the force average.</a:t>
            </a:r>
          </a:p>
          <a:p>
            <a:pPr marL="180975"/>
            <a:endParaRPr lang="en-GB" sz="1050" kern="0" dirty="0"/>
          </a:p>
          <a:p>
            <a:pPr marL="180975"/>
            <a:r>
              <a:rPr lang="en-GB" sz="1050" b="1" kern="0" dirty="0"/>
              <a:t>Visibility</a:t>
            </a:r>
            <a:r>
              <a:rPr lang="en-GB" sz="1050" kern="0" dirty="0"/>
              <a:t> and value for money are the factors most likely to drive improvements in public confidence in Newark and Sherwood.</a:t>
            </a:r>
          </a:p>
        </p:txBody>
      </p:sp>
      <p:sp>
        <p:nvSpPr>
          <p:cNvPr id="7" name="Up Arrow 6"/>
          <p:cNvSpPr/>
          <p:nvPr/>
        </p:nvSpPr>
        <p:spPr>
          <a:xfrm>
            <a:off x="641758" y="1356755"/>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41759" y="3300971"/>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433520"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1929226"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32332" y="2141738"/>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147561" y="4177977"/>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4067944"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547664"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248374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38" y="1058888"/>
            <a:ext cx="4950381" cy="4072481"/>
          </a:xfrm>
          <a:prstGeom prst="rect">
            <a:avLst/>
          </a:prstGeom>
        </p:spPr>
      </p:pic>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in </a:t>
            </a:r>
            <a:r>
              <a:rPr lang="en-US" sz="1600" b="1" dirty="0" err="1"/>
              <a:t>Rushcliffe</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15</a:t>
            </a:fld>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868144" y="1052736"/>
            <a:ext cx="3020541" cy="391456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GB" sz="1050" kern="0" dirty="0"/>
              <a:t>Confidence in the police has deteriorated slightly in Rushcliffe since March 2020.  This is likely to have been affected by reductions in the perception that the police </a:t>
            </a:r>
            <a:r>
              <a:rPr lang="en-GB" sz="1050" b="1" kern="0" dirty="0"/>
              <a:t>understand and are dealing with the issues that matter </a:t>
            </a:r>
            <a:r>
              <a:rPr lang="en-GB" sz="1050" kern="0" dirty="0"/>
              <a:t>most to local people. </a:t>
            </a:r>
          </a:p>
          <a:p>
            <a:pPr marL="180975"/>
            <a:endParaRPr lang="en-GB" sz="1050" kern="0" dirty="0"/>
          </a:p>
          <a:p>
            <a:pPr marL="180975"/>
            <a:r>
              <a:rPr lang="en-GB" sz="1050" kern="0" dirty="0"/>
              <a:t>Despite this, public confidence in the police remains stronger than the force average in Rushcliffe – largely on account of the positive </a:t>
            </a:r>
            <a:r>
              <a:rPr lang="en-GB" sz="1050" b="1" kern="0" dirty="0"/>
              <a:t>reputation</a:t>
            </a:r>
            <a:r>
              <a:rPr lang="en-GB" sz="1050" kern="0" dirty="0"/>
              <a:t> the police have in the area.  This is coupled with a strong and improved perception that the police generally ‘do a good job’. </a:t>
            </a:r>
          </a:p>
          <a:p>
            <a:pPr marL="180975"/>
            <a:endParaRPr lang="en-GB" sz="1050" kern="0" dirty="0"/>
          </a:p>
          <a:p>
            <a:pPr marL="180975"/>
            <a:r>
              <a:rPr lang="en-GB" sz="1050" b="1" kern="0" dirty="0"/>
              <a:t>Visibility</a:t>
            </a:r>
            <a:r>
              <a:rPr lang="en-GB" sz="1050" kern="0" dirty="0"/>
              <a:t> is the factor most likely to drive improvements in public confidence in the police in Rushcliffe.  There are also opportunities to improve perceptions that the police are effective in investigating and preventing crime and respond appropriately to calls for assistance. </a:t>
            </a:r>
          </a:p>
        </p:txBody>
      </p:sp>
      <p:sp>
        <p:nvSpPr>
          <p:cNvPr id="7" name="Up Arrow 6"/>
          <p:cNvSpPr/>
          <p:nvPr/>
        </p:nvSpPr>
        <p:spPr>
          <a:xfrm>
            <a:off x="641758" y="1356755"/>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41759" y="3300971"/>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433520"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1929226"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32332" y="2141738"/>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147561" y="4177977"/>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4067944"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547664"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1523290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8232" y="1165729"/>
            <a:ext cx="4956478" cy="4066384"/>
          </a:xfrm>
          <a:prstGeom prst="rect">
            <a:avLst/>
          </a:prstGeom>
        </p:spPr>
      </p:pic>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in </a:t>
            </a:r>
            <a:r>
              <a:rPr lang="en-US" sz="1600" b="1" dirty="0" err="1"/>
              <a:t>Gedling</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16</a:t>
            </a:fld>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796136" y="1340768"/>
            <a:ext cx="2886045" cy="302433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US" sz="1050" kern="0" dirty="0"/>
              <a:t>Confidence in the police has deteriorated slightly in </a:t>
            </a:r>
            <a:r>
              <a:rPr lang="en-US" sz="1050" kern="0" dirty="0" err="1"/>
              <a:t>Gedling</a:t>
            </a:r>
            <a:r>
              <a:rPr lang="en-US" sz="1050" kern="0" dirty="0"/>
              <a:t> since March 2020.  This is likely to have been influenced by a reduction in perceptions that the police are </a:t>
            </a:r>
            <a:r>
              <a:rPr lang="en-US" sz="1050" b="1" kern="0" dirty="0"/>
              <a:t>dealing with the issues that matter </a:t>
            </a:r>
            <a:r>
              <a:rPr lang="en-US" sz="1050" kern="0" dirty="0"/>
              <a:t>most to local people and provide good </a:t>
            </a:r>
            <a:r>
              <a:rPr lang="en-US" sz="1050" b="1" kern="0" dirty="0"/>
              <a:t>value for money</a:t>
            </a:r>
            <a:r>
              <a:rPr lang="en-US" sz="1050" kern="0" dirty="0"/>
              <a:t>.  </a:t>
            </a:r>
          </a:p>
          <a:p>
            <a:pPr marL="180975"/>
            <a:r>
              <a:rPr lang="en-US" sz="1050" kern="0" dirty="0"/>
              <a:t> </a:t>
            </a:r>
          </a:p>
          <a:p>
            <a:pPr marL="180975"/>
            <a:r>
              <a:rPr lang="en-GB" sz="1050" kern="0" dirty="0"/>
              <a:t>Positively, Gedling has seen improvements in perceptions that the police respond appropriately to calls for assistance and are effective at providing advice or guidance to the public. </a:t>
            </a:r>
          </a:p>
          <a:p>
            <a:pPr marL="180975"/>
            <a:endParaRPr lang="en-GB" sz="1050" kern="0" dirty="0"/>
          </a:p>
          <a:p>
            <a:pPr marL="180975"/>
            <a:r>
              <a:rPr lang="en-GB" sz="1050" b="1" kern="0" dirty="0"/>
              <a:t>Visibility</a:t>
            </a:r>
            <a:r>
              <a:rPr lang="en-GB" sz="1050" kern="0" dirty="0"/>
              <a:t> is the factor most likely to drive improvements in public confidence in the police in Gedling.</a:t>
            </a:r>
          </a:p>
        </p:txBody>
      </p:sp>
      <p:sp>
        <p:nvSpPr>
          <p:cNvPr id="7" name="Up Arrow 6"/>
          <p:cNvSpPr/>
          <p:nvPr/>
        </p:nvSpPr>
        <p:spPr>
          <a:xfrm>
            <a:off x="641758" y="1356755"/>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41759" y="3300971"/>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433520"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1929226"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32332" y="2141738"/>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147561" y="4177977"/>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4067944"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547664"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175176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83568" y="1124744"/>
            <a:ext cx="4956478" cy="3932261"/>
          </a:xfrm>
          <a:prstGeom prst="rect">
            <a:avLst/>
          </a:prstGeom>
        </p:spPr>
      </p:pic>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in Broxtowe</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17</a:t>
            </a:fld>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868144" y="1241742"/>
            <a:ext cx="3020541" cy="369942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US" sz="1050" kern="0" dirty="0"/>
              <a:t>Confidence in the police remains slightly stronger than average in Broxtowe, largely on account of the positive </a:t>
            </a:r>
            <a:r>
              <a:rPr lang="en-US" sz="1050" b="1" kern="0" dirty="0"/>
              <a:t>reputation</a:t>
            </a:r>
            <a:r>
              <a:rPr lang="en-US" sz="1050" kern="0" dirty="0"/>
              <a:t> of the police in the area.  </a:t>
            </a:r>
          </a:p>
          <a:p>
            <a:pPr marL="180975"/>
            <a:endParaRPr lang="en-US" sz="1050" kern="0" dirty="0"/>
          </a:p>
          <a:p>
            <a:pPr marL="180975"/>
            <a:r>
              <a:rPr lang="en-US" sz="1050" kern="0" dirty="0"/>
              <a:t>Broxtowe residents are more likely to feel that the police respond effectively to calls for assistance and treat people fairly and with respect.  </a:t>
            </a:r>
          </a:p>
          <a:p>
            <a:pPr marL="180975"/>
            <a:endParaRPr lang="en-US" sz="1050" kern="0" dirty="0"/>
          </a:p>
          <a:p>
            <a:pPr marL="180975"/>
            <a:r>
              <a:rPr lang="en-US" sz="1050" kern="0" dirty="0"/>
              <a:t>Despite this, there has been a deterioration in residents feeling that the police understand and are dealing with the issues that matter most to local people since March 2020, whilst perceptions that the police provide good value has also deteriorated.  </a:t>
            </a:r>
          </a:p>
          <a:p>
            <a:pPr marL="180975"/>
            <a:endParaRPr lang="en-US" sz="1050" kern="0" dirty="0"/>
          </a:p>
          <a:p>
            <a:pPr marL="180975"/>
            <a:r>
              <a:rPr lang="en-US" sz="1050" kern="0" dirty="0"/>
              <a:t>Improvements in police </a:t>
            </a:r>
            <a:r>
              <a:rPr lang="en-GB" sz="1050" b="1" kern="0" dirty="0"/>
              <a:t>visibility</a:t>
            </a:r>
            <a:r>
              <a:rPr lang="en-GB" sz="1050" kern="0" dirty="0"/>
              <a:t> and </a:t>
            </a:r>
            <a:r>
              <a:rPr lang="en-GB" sz="1050" b="1" kern="0" dirty="0"/>
              <a:t>activity to tackle issues of local concern </a:t>
            </a:r>
            <a:r>
              <a:rPr lang="en-GB" sz="1050" kern="0" dirty="0"/>
              <a:t>appear to be the factors most likely to drive improvements in public confidence in Broxtowe.</a:t>
            </a:r>
            <a:endParaRPr lang="en-US" sz="1050" kern="0" dirty="0"/>
          </a:p>
        </p:txBody>
      </p:sp>
      <p:sp>
        <p:nvSpPr>
          <p:cNvPr id="7" name="Up Arrow 6"/>
          <p:cNvSpPr/>
          <p:nvPr/>
        </p:nvSpPr>
        <p:spPr>
          <a:xfrm>
            <a:off x="641758" y="1356755"/>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41759" y="3300971"/>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433520"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1929226"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132332" y="2141738"/>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147561" y="4177977"/>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4067944"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547664"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411462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Observations</a:t>
            </a:r>
          </a:p>
        </p:txBody>
      </p:sp>
      <p:sp>
        <p:nvSpPr>
          <p:cNvPr id="3" name="Content Placeholder 2">
            <a:extLst>
              <a:ext uri="{FF2B5EF4-FFF2-40B4-BE49-F238E27FC236}">
                <a16:creationId xmlns:a16="http://schemas.microsoft.com/office/drawing/2014/main" id="{A9620458-1C20-438F-B401-BB5FEFEA7EBE}"/>
              </a:ext>
            </a:extLst>
          </p:cNvPr>
          <p:cNvSpPr>
            <a:spLocks noGrp="1"/>
          </p:cNvSpPr>
          <p:nvPr>
            <p:ph idx="1"/>
          </p:nvPr>
        </p:nvSpPr>
        <p:spPr>
          <a:xfrm>
            <a:off x="539552" y="1124744"/>
            <a:ext cx="8208912" cy="2592288"/>
          </a:xfrm>
        </p:spPr>
        <p:txBody>
          <a:bodyPr/>
          <a:lstStyle/>
          <a:p>
            <a:r>
              <a:rPr lang="en-GB" sz="1300" dirty="0"/>
              <a:t>Public confidence in the police peaked across all Community Safety Partnership during the period of coronavirus restrictions. Since summer 2021, however, public confidence has been in steady decline, in some cases falling below the pre-pandemic baseline</a:t>
            </a:r>
          </a:p>
          <a:p>
            <a:endParaRPr lang="en-GB" sz="600" dirty="0"/>
          </a:p>
          <a:p>
            <a:r>
              <a:rPr lang="en-GB" sz="1300" dirty="0"/>
              <a:t>This trend has been reflected across other forces tracking public confidence – indicating that national issues are likely to be an influencing factor. Local analysis, however, highlights a range of geographic and demographic variations that present opportunities to affect local trends in public confidence</a:t>
            </a:r>
          </a:p>
          <a:p>
            <a:endParaRPr lang="en-GB" sz="600" dirty="0"/>
          </a:p>
          <a:p>
            <a:r>
              <a:rPr lang="en-GB" sz="1300" dirty="0"/>
              <a:t>Public confidence in the police has deteriorated among females since March 2020, particularly with regard to perceptions that the police have a good reputation and treat people fairly and with respect.  Equivalent reductions in feelings of safety outside in the area after dark indicate that national media, including the murder of Sarah </a:t>
            </a:r>
            <a:r>
              <a:rPr lang="en-GB" sz="1300" dirty="0" err="1"/>
              <a:t>Everard</a:t>
            </a:r>
            <a:r>
              <a:rPr lang="en-GB" sz="1300" dirty="0"/>
              <a:t> in 2021, is likely to have impacted upon this trend. </a:t>
            </a:r>
          </a:p>
          <a:p>
            <a:endParaRPr lang="en-GB" sz="600" dirty="0"/>
          </a:p>
          <a:p>
            <a:r>
              <a:rPr lang="en-GB" sz="1300" dirty="0"/>
              <a:t>Opportunities to drive improvements in public confidence in policing vary by geographic area, with:</a:t>
            </a:r>
          </a:p>
          <a:p>
            <a:pPr lvl="1"/>
            <a:r>
              <a:rPr lang="en-GB" sz="1300" dirty="0"/>
              <a:t>Police visibility being the main factor in rural localities (Bassetlaw, Newark &amp; Sherwood)</a:t>
            </a:r>
          </a:p>
          <a:p>
            <a:pPr lvl="1"/>
            <a:r>
              <a:rPr lang="en-GB" sz="1300" dirty="0"/>
              <a:t>Visibility and activity to address local concerns being key to improvement in the conurbation</a:t>
            </a:r>
          </a:p>
          <a:p>
            <a:pPr lvl="1"/>
            <a:r>
              <a:rPr lang="en-GB" sz="1300" dirty="0"/>
              <a:t>The reputation of police being the main factor in urban localities (Nottingham, Mansfield)</a:t>
            </a:r>
          </a:p>
          <a:p>
            <a:endParaRPr lang="en-GB" sz="600" dirty="0"/>
          </a:p>
          <a:p>
            <a:r>
              <a:rPr lang="en-GB" sz="1300" dirty="0"/>
              <a:t>As key drivers of public confidence, it will be important to understand what factors have contributed to:</a:t>
            </a:r>
          </a:p>
          <a:p>
            <a:pPr lvl="1"/>
            <a:r>
              <a:rPr lang="en-GB" sz="1300" dirty="0"/>
              <a:t>Increases in perceptions that the police are visible where needed and are dealing with issues of greatest community concern in Ashfield and Mansfield since March 2020</a:t>
            </a:r>
          </a:p>
          <a:p>
            <a:pPr lvl="1"/>
            <a:r>
              <a:rPr lang="en-GB" sz="1300" dirty="0"/>
              <a:t>Improvements in reputation of police in Ashfield and Newark and Sherwood since March 2020</a:t>
            </a:r>
          </a:p>
          <a:p>
            <a:pPr lvl="1"/>
            <a:r>
              <a:rPr lang="en-GB" sz="1300" dirty="0"/>
              <a:t>Reductions in perceptions that the police understand and are dealing with the issues that matter most to communities among South Nottinghamshire local authorities since March 2020.</a:t>
            </a:r>
          </a:p>
          <a:p>
            <a:pPr lvl="1"/>
            <a:endParaRPr lang="en-GB" sz="1300" dirty="0"/>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18</a:t>
            </a:fld>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Tree>
    <p:extLst>
      <p:ext uri="{BB962C8B-B14F-4D97-AF65-F5344CB8AC3E}">
        <p14:creationId xmlns:p14="http://schemas.microsoft.com/office/powerpoint/2010/main" val="3775041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507288" cy="648072"/>
          </a:xfrm>
        </p:spPr>
        <p:txBody>
          <a:bodyPr/>
          <a:lstStyle/>
          <a:p>
            <a:pPr algn="ctr"/>
            <a:r>
              <a:rPr lang="en-US" sz="1600" b="1" dirty="0"/>
              <a:t> Proportion of respondents stating that they feel very or fairly safe when walking outside in their area after dark – Nottinghamshire Police and Crime Survey</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19</a:t>
            </a:fld>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998658" y="5517232"/>
            <a:ext cx="7533782" cy="557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algn="ctr"/>
            <a:r>
              <a:rPr lang="en-US" sz="1200" kern="0" dirty="0">
                <a:solidFill>
                  <a:srgbClr val="002060"/>
                </a:solidFill>
              </a:rPr>
              <a:t>Feelings of safety in the local area after dark have seen a significant deterioration over the last year, falling from 61.0% to 56.3%.  The reduction has been more pronounced among females (-5.3%) than males (-4.3%) </a:t>
            </a:r>
          </a:p>
        </p:txBody>
      </p:sp>
      <p:pic>
        <p:nvPicPr>
          <p:cNvPr id="3" name="Picture 2"/>
          <p:cNvPicPr>
            <a:picLocks noChangeAspect="1"/>
          </p:cNvPicPr>
          <p:nvPr/>
        </p:nvPicPr>
        <p:blipFill>
          <a:blip r:embed="rId4"/>
          <a:stretch>
            <a:fillRect/>
          </a:stretch>
        </p:blipFill>
        <p:spPr>
          <a:xfrm>
            <a:off x="539552" y="1146861"/>
            <a:ext cx="8348002" cy="4226355"/>
          </a:xfrm>
          <a:prstGeom prst="rect">
            <a:avLst/>
          </a:prstGeom>
        </p:spPr>
      </p:pic>
    </p:spTree>
    <p:extLst>
      <p:ext uri="{BB962C8B-B14F-4D97-AF65-F5344CB8AC3E}">
        <p14:creationId xmlns:p14="http://schemas.microsoft.com/office/powerpoint/2010/main" val="65857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1475656" y="4077072"/>
            <a:ext cx="6696744" cy="1008112"/>
          </a:xfrm>
        </p:spPr>
        <p:txBody>
          <a:bodyPr/>
          <a:lstStyle/>
          <a:p>
            <a:pPr eaLnBrk="1" hangingPunct="1">
              <a:tabLst>
                <a:tab pos="1882775" algn="l"/>
              </a:tabLst>
            </a:pPr>
            <a:br>
              <a:rPr lang="en-GB" sz="3200" b="1" dirty="0">
                <a:solidFill>
                  <a:srgbClr val="FF9900"/>
                </a:solidFill>
              </a:rPr>
            </a:br>
            <a:br>
              <a:rPr lang="en-GB" sz="3200" b="1" dirty="0">
                <a:solidFill>
                  <a:srgbClr val="FF9900"/>
                </a:solidFill>
              </a:rPr>
            </a:br>
            <a:r>
              <a:rPr lang="en-GB" b="1" dirty="0">
                <a:solidFill>
                  <a:srgbClr val="FF9900"/>
                </a:solidFill>
              </a:rPr>
              <a:t> </a:t>
            </a:r>
            <a:r>
              <a:rPr lang="en-GB" b="1" dirty="0">
                <a:solidFill>
                  <a:srgbClr val="002060"/>
                </a:solidFill>
                <a:latin typeface="Bahnschrift" panose="020B0502040204020203" pitchFamily="34" charset="0"/>
              </a:rPr>
              <a:t>Nottinghamshire Police and Crime Survey </a:t>
            </a:r>
            <a:br>
              <a:rPr lang="en-GB" b="1" dirty="0">
                <a:solidFill>
                  <a:srgbClr val="002060"/>
                </a:solidFill>
                <a:latin typeface="Bahnschrift" panose="020B0502040204020203" pitchFamily="34" charset="0"/>
              </a:rPr>
            </a:br>
            <a:r>
              <a:rPr lang="en-GB" b="1" dirty="0">
                <a:solidFill>
                  <a:srgbClr val="002060"/>
                </a:solidFill>
                <a:latin typeface="Bahnschrift" panose="020B0502040204020203" pitchFamily="34" charset="0"/>
              </a:rPr>
              <a:t>to June 2022</a:t>
            </a:r>
            <a:endParaRPr lang="en-US" b="1" dirty="0">
              <a:solidFill>
                <a:srgbClr val="002060"/>
              </a:solidFill>
              <a:latin typeface="Bahnschrift" panose="020B0502040204020203" pitchFamily="34" charset="0"/>
            </a:endParaRPr>
          </a:p>
        </p:txBody>
      </p:sp>
      <p:sp>
        <p:nvSpPr>
          <p:cNvPr id="20482" name="Rectangle 3"/>
          <p:cNvSpPr>
            <a:spLocks noGrp="1" noChangeArrowheads="1"/>
          </p:cNvSpPr>
          <p:nvPr>
            <p:ph type="subTitle" idx="1"/>
          </p:nvPr>
        </p:nvSpPr>
        <p:spPr>
          <a:xfrm>
            <a:off x="1475656" y="2348880"/>
            <a:ext cx="6400800" cy="1008112"/>
          </a:xfrm>
        </p:spPr>
        <p:txBody>
          <a:bodyPr/>
          <a:lstStyle/>
          <a:p>
            <a:pPr eaLnBrk="1" hangingPunct="1"/>
            <a:r>
              <a:rPr lang="en-GB" sz="3600" b="1" dirty="0">
                <a:solidFill>
                  <a:srgbClr val="002060"/>
                </a:solidFill>
                <a:latin typeface="Bahnschrift" panose="020B0502040204020203" pitchFamily="34" charset="0"/>
              </a:rPr>
              <a:t>Public Confidence in the Police in your local area</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75051" cy="6868142"/>
          </a:xfrm>
          <a:prstGeom prst="rect">
            <a:avLst/>
          </a:prstGeom>
        </p:spPr>
      </p:pic>
      <p:pic>
        <p:nvPicPr>
          <p:cNvPr id="10" name="Picture 1"/>
          <p:cNvPicPr>
            <a:picLocks noChangeAspect="1" noChangeArrowheads="1"/>
          </p:cNvPicPr>
          <p:nvPr/>
        </p:nvPicPr>
        <p:blipFill>
          <a:blip r:embed="rId4" cstate="print"/>
          <a:srcRect/>
          <a:stretch>
            <a:fillRect/>
          </a:stretch>
        </p:blipFill>
        <p:spPr bwMode="auto">
          <a:xfrm>
            <a:off x="683568" y="188640"/>
            <a:ext cx="1427020" cy="767526"/>
          </a:xfrm>
          <a:prstGeom prst="rect">
            <a:avLst/>
          </a:prstGeom>
          <a:noFill/>
          <a:ln w="9525">
            <a:noFill/>
            <a:miter lim="800000"/>
            <a:headEnd/>
            <a:tailEnd/>
          </a:ln>
          <a:effectLst/>
        </p:spPr>
      </p:pic>
      <p:pic>
        <p:nvPicPr>
          <p:cNvPr id="11" name="Picture 16" descr="IBD Logo Envelopes"/>
          <p:cNvPicPr>
            <a:picLocks noChangeAspect="1" noChangeArrowheads="1"/>
          </p:cNvPicPr>
          <p:nvPr/>
        </p:nvPicPr>
        <p:blipFill>
          <a:blip r:embed="rId5" cstate="print"/>
          <a:srcRect/>
          <a:stretch>
            <a:fillRect/>
          </a:stretch>
        </p:blipFill>
        <p:spPr bwMode="auto">
          <a:xfrm>
            <a:off x="3347864" y="345077"/>
            <a:ext cx="2464989" cy="394342"/>
          </a:xfrm>
          <a:prstGeom prst="rect">
            <a:avLst/>
          </a:prstGeom>
          <a:noFill/>
          <a:ln w="9525">
            <a:noFill/>
            <a:miter lim="800000"/>
            <a:headEnd/>
            <a:tailEnd/>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188640"/>
            <a:ext cx="1944216" cy="707217"/>
          </a:xfrm>
          <a:prstGeom prst="rect">
            <a:avLst/>
          </a:prstGeom>
        </p:spPr>
      </p:pic>
    </p:spTree>
    <p:extLst>
      <p:ext uri="{BB962C8B-B14F-4D97-AF65-F5344CB8AC3E}">
        <p14:creationId xmlns:p14="http://schemas.microsoft.com/office/powerpoint/2010/main" val="84685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Public Confidence in the police in your area</a:t>
            </a:r>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20</a:t>
            </a:fld>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75051" cy="6868142"/>
          </a:xfrm>
          <a:prstGeom prst="rect">
            <a:avLst/>
          </a:prstGeom>
        </p:spPr>
      </p:pic>
      <p:pic>
        <p:nvPicPr>
          <p:cNvPr id="5" name="Picture 4"/>
          <p:cNvPicPr>
            <a:picLocks noChangeAspect="1"/>
          </p:cNvPicPr>
          <p:nvPr/>
        </p:nvPicPr>
        <p:blipFill>
          <a:blip r:embed="rId4"/>
          <a:stretch>
            <a:fillRect/>
          </a:stretch>
        </p:blipFill>
        <p:spPr>
          <a:xfrm>
            <a:off x="457199" y="1124744"/>
            <a:ext cx="8363273" cy="4651846"/>
          </a:xfrm>
          <a:prstGeom prst="rect">
            <a:avLst/>
          </a:prstGeom>
        </p:spPr>
      </p:pic>
    </p:spTree>
    <p:extLst>
      <p:ext uri="{BB962C8B-B14F-4D97-AF65-F5344CB8AC3E}">
        <p14:creationId xmlns:p14="http://schemas.microsoft.com/office/powerpoint/2010/main" val="428072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Public Confidence in the police in your area</a:t>
            </a:r>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21</a:t>
            </a:fld>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75051" cy="6868142"/>
          </a:xfrm>
          <a:prstGeom prst="rect">
            <a:avLst/>
          </a:prstGeom>
        </p:spPr>
      </p:pic>
      <p:pic>
        <p:nvPicPr>
          <p:cNvPr id="3" name="Picture 2"/>
          <p:cNvPicPr>
            <a:picLocks noChangeAspect="1"/>
          </p:cNvPicPr>
          <p:nvPr/>
        </p:nvPicPr>
        <p:blipFill>
          <a:blip r:embed="rId4"/>
          <a:stretch>
            <a:fillRect/>
          </a:stretch>
        </p:blipFill>
        <p:spPr>
          <a:xfrm>
            <a:off x="472400" y="1032016"/>
            <a:ext cx="8204056" cy="5110724"/>
          </a:xfrm>
          <a:prstGeom prst="rect">
            <a:avLst/>
          </a:prstGeom>
        </p:spPr>
      </p:pic>
    </p:spTree>
    <p:extLst>
      <p:ext uri="{BB962C8B-B14F-4D97-AF65-F5344CB8AC3E}">
        <p14:creationId xmlns:p14="http://schemas.microsoft.com/office/powerpoint/2010/main" val="293924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Public Confidence in the police in your area</a:t>
            </a:r>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22</a:t>
            </a:fld>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75051" cy="6868142"/>
          </a:xfrm>
          <a:prstGeom prst="rect">
            <a:avLst/>
          </a:prstGeom>
        </p:spPr>
      </p:pic>
      <p:pic>
        <p:nvPicPr>
          <p:cNvPr id="5" name="Picture 4"/>
          <p:cNvPicPr>
            <a:picLocks noChangeAspect="1"/>
          </p:cNvPicPr>
          <p:nvPr/>
        </p:nvPicPr>
        <p:blipFill>
          <a:blip r:embed="rId4"/>
          <a:stretch>
            <a:fillRect/>
          </a:stretch>
        </p:blipFill>
        <p:spPr>
          <a:xfrm>
            <a:off x="457201" y="1052736"/>
            <a:ext cx="8291264" cy="4618098"/>
          </a:xfrm>
          <a:prstGeom prst="rect">
            <a:avLst/>
          </a:prstGeom>
        </p:spPr>
      </p:pic>
    </p:spTree>
    <p:extLst>
      <p:ext uri="{BB962C8B-B14F-4D97-AF65-F5344CB8AC3E}">
        <p14:creationId xmlns:p14="http://schemas.microsoft.com/office/powerpoint/2010/main" val="157409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Public Confidence in the police in your area</a:t>
            </a:r>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23</a:t>
            </a:fld>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75051" cy="6868142"/>
          </a:xfrm>
          <a:prstGeom prst="rect">
            <a:avLst/>
          </a:prstGeom>
        </p:spPr>
      </p:pic>
      <p:pic>
        <p:nvPicPr>
          <p:cNvPr id="6" name="Picture 5"/>
          <p:cNvPicPr>
            <a:picLocks noChangeAspect="1"/>
          </p:cNvPicPr>
          <p:nvPr/>
        </p:nvPicPr>
        <p:blipFill>
          <a:blip r:embed="rId4"/>
          <a:stretch>
            <a:fillRect/>
          </a:stretch>
        </p:blipFill>
        <p:spPr>
          <a:xfrm>
            <a:off x="467072" y="1052736"/>
            <a:ext cx="8137376" cy="4962328"/>
          </a:xfrm>
          <a:prstGeom prst="rect">
            <a:avLst/>
          </a:prstGeom>
        </p:spPr>
      </p:pic>
    </p:spTree>
    <p:extLst>
      <p:ext uri="{BB962C8B-B14F-4D97-AF65-F5344CB8AC3E}">
        <p14:creationId xmlns:p14="http://schemas.microsoft.com/office/powerpoint/2010/main" val="422209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About the survey</a:t>
            </a:r>
          </a:p>
        </p:txBody>
      </p:sp>
      <p:sp>
        <p:nvSpPr>
          <p:cNvPr id="3" name="Content Placeholder 2">
            <a:extLst>
              <a:ext uri="{FF2B5EF4-FFF2-40B4-BE49-F238E27FC236}">
                <a16:creationId xmlns:a16="http://schemas.microsoft.com/office/drawing/2014/main" id="{A9620458-1C20-438F-B401-BB5FEFEA7EBE}"/>
              </a:ext>
            </a:extLst>
          </p:cNvPr>
          <p:cNvSpPr>
            <a:spLocks noGrp="1"/>
          </p:cNvSpPr>
          <p:nvPr>
            <p:ph idx="1"/>
          </p:nvPr>
        </p:nvSpPr>
        <p:spPr>
          <a:xfrm>
            <a:off x="539552" y="1196752"/>
            <a:ext cx="7992888" cy="2592288"/>
          </a:xfrm>
        </p:spPr>
        <p:txBody>
          <a:bodyPr/>
          <a:lstStyle/>
          <a:p>
            <a:r>
              <a:rPr lang="en-GB" sz="1300" dirty="0"/>
              <a:t>The Police and Crime Survey is commissioned by the Nottinghamshire Police &amp; Crime Commissioner and has been undertaken on a quarterly basis across the police force area since June 2017</a:t>
            </a:r>
          </a:p>
          <a:p>
            <a:endParaRPr lang="en-GB" sz="500" dirty="0"/>
          </a:p>
          <a:p>
            <a:r>
              <a:rPr lang="en-GB" sz="1300" dirty="0"/>
              <a:t>The survey robustly captures and tracks indicators of public trust and confidence in the police and resident’s experience of crime and ASB and their satisfaction with any policing services received</a:t>
            </a:r>
          </a:p>
          <a:p>
            <a:endParaRPr lang="en-GB" sz="500" dirty="0"/>
          </a:p>
          <a:p>
            <a:r>
              <a:rPr lang="en-GB" sz="1300" dirty="0"/>
              <a:t>The survey uses an ‘assisted self-completion’ method, where teams of interviewers distribute questionnaires, offer support in completing them and return later to collect them if help is not required</a:t>
            </a:r>
          </a:p>
          <a:p>
            <a:endParaRPr lang="en-GB" sz="500" dirty="0"/>
          </a:p>
          <a:p>
            <a:r>
              <a:rPr lang="en-GB" sz="1300" dirty="0"/>
              <a:t>The survey achieves over 4,260 responses per year based on a sampling scheme representative of the local population at local authority level by age, gender, employment status and ethnicity</a:t>
            </a:r>
          </a:p>
          <a:p>
            <a:endParaRPr lang="en-GB" sz="500" dirty="0"/>
          </a:p>
          <a:p>
            <a:r>
              <a:rPr lang="en-GB" sz="1300" dirty="0"/>
              <a:t>Sampling points are set at Lower Super Output Area (LSOA) level to ensure good geographic coverage.  Residents from all of Nottinghamshire’s 697 LSOAs are surveyed over a two year period</a:t>
            </a:r>
          </a:p>
          <a:p>
            <a:endParaRPr lang="en-GB" sz="500" dirty="0"/>
          </a:p>
          <a:p>
            <a:r>
              <a:rPr lang="en-GB" sz="1300" dirty="0"/>
              <a:t>Quarterly waves of fieldwork help to minimise skews that can be caused by seasonality or significant events.  The LSOAs in which fieldwork is undertaken each quarter are evenly distributed by deprivation and population profile</a:t>
            </a:r>
          </a:p>
          <a:p>
            <a:endParaRPr lang="en-GB" sz="500" dirty="0"/>
          </a:p>
          <a:p>
            <a:r>
              <a:rPr lang="en-GB" sz="1300" dirty="0"/>
              <a:t>The survey provides a margin of error of +/-3% at the 95% confidence level across the force area. Responses are aggregated to report on the most recent 12 month rolling period each quarter.</a:t>
            </a:r>
          </a:p>
          <a:p>
            <a:pPr marL="0" indent="0">
              <a:buNone/>
            </a:pPr>
            <a:endParaRPr lang="en-GB" sz="1300" dirty="0"/>
          </a:p>
          <a:p>
            <a:pPr marL="0" indent="0">
              <a:buNone/>
            </a:pPr>
            <a:endParaRPr lang="en-GB" sz="1300" dirty="0"/>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3</a:t>
            </a:fld>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Tree>
    <p:extLst>
      <p:ext uri="{BB962C8B-B14F-4D97-AF65-F5344CB8AC3E}">
        <p14:creationId xmlns:p14="http://schemas.microsoft.com/office/powerpoint/2010/main" val="418140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Latest fieldwork and sample size	</a:t>
            </a:r>
          </a:p>
        </p:txBody>
      </p:sp>
      <p:sp>
        <p:nvSpPr>
          <p:cNvPr id="3" name="Content Placeholder 2">
            <a:extLst>
              <a:ext uri="{FF2B5EF4-FFF2-40B4-BE49-F238E27FC236}">
                <a16:creationId xmlns:a16="http://schemas.microsoft.com/office/drawing/2014/main" id="{A9620458-1C20-438F-B401-BB5FEFEA7EBE}"/>
              </a:ext>
            </a:extLst>
          </p:cNvPr>
          <p:cNvSpPr>
            <a:spLocks noGrp="1"/>
          </p:cNvSpPr>
          <p:nvPr>
            <p:ph idx="1"/>
          </p:nvPr>
        </p:nvSpPr>
        <p:spPr>
          <a:xfrm>
            <a:off x="251520" y="908721"/>
            <a:ext cx="8784972" cy="2520280"/>
          </a:xfrm>
        </p:spPr>
        <p:txBody>
          <a:bodyPr/>
          <a:lstStyle/>
          <a:p>
            <a:endParaRPr lang="en-GB" sz="500" dirty="0"/>
          </a:p>
          <a:p>
            <a:r>
              <a:rPr lang="en-GB" sz="1300" dirty="0"/>
              <a:t>The latest wave of fieldwork was undertaken between 14 May and 6 June 2022 under conditions compliant with the Market Research Society code of practice.  In this wave, a total of 1,096 questionnaires were completed.</a:t>
            </a:r>
          </a:p>
          <a:p>
            <a:endParaRPr lang="en-GB" sz="500" dirty="0">
              <a:solidFill>
                <a:srgbClr val="FF0000"/>
              </a:solidFill>
            </a:endParaRPr>
          </a:p>
          <a:p>
            <a:r>
              <a:rPr lang="en-GB" sz="1300" dirty="0"/>
              <a:t>One in eight LSOAs were selected from each of the following geographic areas:</a:t>
            </a:r>
          </a:p>
          <a:p>
            <a:pPr lvl="1">
              <a:buClrTx/>
            </a:pPr>
            <a:r>
              <a:rPr lang="en-GB" sz="1300" dirty="0"/>
              <a:t>Nottingham</a:t>
            </a:r>
          </a:p>
          <a:p>
            <a:pPr lvl="1">
              <a:buClrTx/>
            </a:pPr>
            <a:r>
              <a:rPr lang="en-GB" sz="1300" dirty="0"/>
              <a:t>South Nottinghamshire - comprising Gedling, Broxtowe and Rushcliffe</a:t>
            </a:r>
          </a:p>
          <a:p>
            <a:pPr lvl="1">
              <a:buClrTx/>
            </a:pPr>
            <a:r>
              <a:rPr lang="en-GB" sz="1300" dirty="0"/>
              <a:t>Bassetlaw, Newark and Sherwood</a:t>
            </a:r>
          </a:p>
          <a:p>
            <a:pPr lvl="1">
              <a:buClrTx/>
            </a:pPr>
            <a:r>
              <a:rPr lang="en-GB" sz="1300" dirty="0"/>
              <a:t>Mansfield and Ashfield</a:t>
            </a:r>
          </a:p>
          <a:p>
            <a:pPr marL="457200" lvl="1" indent="0">
              <a:buClrTx/>
              <a:buNone/>
            </a:pPr>
            <a:endParaRPr lang="en-GB" sz="500" dirty="0"/>
          </a:p>
          <a:p>
            <a:r>
              <a:rPr lang="en-GB" sz="1300" dirty="0"/>
              <a:t>The survey achieved a sample of 4,324 respondents over the latest reporting period, broken down as follows:-</a:t>
            </a:r>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88451283"/>
              </p:ext>
            </p:extLst>
          </p:nvPr>
        </p:nvGraphicFramePr>
        <p:xfrm>
          <a:off x="704958" y="3234189"/>
          <a:ext cx="7971498" cy="2828369"/>
        </p:xfrm>
        <a:graphic>
          <a:graphicData uri="http://schemas.openxmlformats.org/drawingml/2006/table">
            <a:tbl>
              <a:tblPr firstRow="1" firstCol="1" bandRow="1">
                <a:tableStyleId>{93296810-A885-4BE3-A3E7-6D5BEEA58F35}</a:tableStyleId>
              </a:tblPr>
              <a:tblGrid>
                <a:gridCol w="1159456">
                  <a:extLst>
                    <a:ext uri="{9D8B030D-6E8A-4147-A177-3AD203B41FA5}">
                      <a16:colId xmlns:a16="http://schemas.microsoft.com/office/drawing/2014/main" val="1368015882"/>
                    </a:ext>
                  </a:extLst>
                </a:gridCol>
                <a:gridCol w="1606327">
                  <a:extLst>
                    <a:ext uri="{9D8B030D-6E8A-4147-A177-3AD203B41FA5}">
                      <a16:colId xmlns:a16="http://schemas.microsoft.com/office/drawing/2014/main" val="3282026771"/>
                    </a:ext>
                  </a:extLst>
                </a:gridCol>
                <a:gridCol w="1060945">
                  <a:extLst>
                    <a:ext uri="{9D8B030D-6E8A-4147-A177-3AD203B41FA5}">
                      <a16:colId xmlns:a16="http://schemas.microsoft.com/office/drawing/2014/main" val="2032332892"/>
                    </a:ext>
                  </a:extLst>
                </a:gridCol>
                <a:gridCol w="1036192">
                  <a:extLst>
                    <a:ext uri="{9D8B030D-6E8A-4147-A177-3AD203B41FA5}">
                      <a16:colId xmlns:a16="http://schemas.microsoft.com/office/drawing/2014/main" val="1730817881"/>
                    </a:ext>
                  </a:extLst>
                </a:gridCol>
                <a:gridCol w="1110206">
                  <a:extLst>
                    <a:ext uri="{9D8B030D-6E8A-4147-A177-3AD203B41FA5}">
                      <a16:colId xmlns:a16="http://schemas.microsoft.com/office/drawing/2014/main" val="2571957617"/>
                    </a:ext>
                  </a:extLst>
                </a:gridCol>
                <a:gridCol w="1036192">
                  <a:extLst>
                    <a:ext uri="{9D8B030D-6E8A-4147-A177-3AD203B41FA5}">
                      <a16:colId xmlns:a16="http://schemas.microsoft.com/office/drawing/2014/main" val="3846209344"/>
                    </a:ext>
                  </a:extLst>
                </a:gridCol>
                <a:gridCol w="962180">
                  <a:extLst>
                    <a:ext uri="{9D8B030D-6E8A-4147-A177-3AD203B41FA5}">
                      <a16:colId xmlns:a16="http://schemas.microsoft.com/office/drawing/2014/main" val="2800210469"/>
                    </a:ext>
                  </a:extLst>
                </a:gridCol>
              </a:tblGrid>
              <a:tr h="554851">
                <a:tc>
                  <a:txBody>
                    <a:bodyPr/>
                    <a:lstStyle/>
                    <a:p>
                      <a:pPr>
                        <a:spcAft>
                          <a:spcPts val="0"/>
                        </a:spcAft>
                      </a:pPr>
                      <a:r>
                        <a:rPr lang="en-GB" sz="1000" dirty="0">
                          <a:effectLst/>
                        </a:rPr>
                        <a:t>Area</a:t>
                      </a:r>
                      <a:endParaRPr lang="en-GB" sz="1000" dirty="0">
                        <a:effectLst/>
                        <a:latin typeface="Calibri" panose="020F0502020204030204" pitchFamily="34" charset="0"/>
                        <a:ea typeface="Calibri" panose="020F0502020204030204" pitchFamily="34" charset="0"/>
                      </a:endParaRPr>
                    </a:p>
                  </a:txBody>
                  <a:tcPr marL="68580" marR="68580" marT="0" marB="0" anchor="ctr">
                    <a:solidFill>
                      <a:srgbClr val="002060"/>
                    </a:solidFill>
                  </a:tcPr>
                </a:tc>
                <a:tc>
                  <a:txBody>
                    <a:bodyPr/>
                    <a:lstStyle/>
                    <a:p>
                      <a:pPr>
                        <a:spcAft>
                          <a:spcPts val="0"/>
                        </a:spcAft>
                      </a:pPr>
                      <a:r>
                        <a:rPr lang="en-GB" sz="1000" dirty="0">
                          <a:effectLst/>
                        </a:rPr>
                        <a:t>Local Authority</a:t>
                      </a:r>
                      <a:endParaRPr lang="en-GB" sz="1000" dirty="0">
                        <a:effectLst/>
                        <a:latin typeface="Calibri" panose="020F0502020204030204" pitchFamily="34" charset="0"/>
                        <a:ea typeface="Calibri" panose="020F0502020204030204" pitchFamily="34" charset="0"/>
                      </a:endParaRPr>
                    </a:p>
                  </a:txBody>
                  <a:tcPr marL="68580" marR="68580" marT="0" marB="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50" baseline="0" dirty="0">
                          <a:effectLst/>
                          <a:latin typeface="+mn-lt"/>
                          <a:ea typeface="Calibri" panose="020F0502020204030204" pitchFamily="34" charset="0"/>
                        </a:rPr>
                        <a:t>Year to Jun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rPr>
                        <a:t>Unweighted Count</a:t>
                      </a:r>
                      <a:endParaRPr lang="en-GB" sz="900" dirty="0">
                        <a:effectLst/>
                        <a:latin typeface="Calibri" panose="020F0502020204030204" pitchFamily="34" charset="0"/>
                        <a:ea typeface="Calibri" panose="020F0502020204030204" pitchFamily="34" charset="0"/>
                      </a:endParaRPr>
                    </a:p>
                  </a:txBody>
                  <a:tcPr marL="68580" marR="68580" marT="0" marB="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50" baseline="0" dirty="0">
                          <a:effectLst/>
                          <a:latin typeface="+mn-lt"/>
                          <a:ea typeface="Calibri" panose="020F0502020204030204" pitchFamily="34" charset="0"/>
                        </a:rPr>
                        <a:t>Year to Jun 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rPr>
                        <a:t>Unweighted Count</a:t>
                      </a:r>
                      <a:endParaRPr lang="en-GB" sz="900" dirty="0">
                        <a:effectLst/>
                        <a:latin typeface="Calibri" panose="020F0502020204030204" pitchFamily="34" charset="0"/>
                        <a:ea typeface="Calibri" panose="020F0502020204030204" pitchFamily="34" charset="0"/>
                      </a:endParaRPr>
                    </a:p>
                  </a:txBody>
                  <a:tcPr marL="68580" marR="68580" marT="0" marB="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50" dirty="0">
                          <a:effectLst/>
                          <a:latin typeface="+mj-lt"/>
                          <a:ea typeface="Calibri" panose="020F0502020204030204" pitchFamily="34" charset="0"/>
                        </a:rPr>
                        <a:t>Year to Jun 20</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j-lt"/>
                        </a:rPr>
                        <a:t>Unweighted Count</a:t>
                      </a:r>
                      <a:endParaRPr lang="en-GB" sz="900" dirty="0">
                        <a:effectLst/>
                        <a:latin typeface="+mj-lt"/>
                        <a:ea typeface="Calibri" panose="020F0502020204030204" pitchFamily="34" charset="0"/>
                      </a:endParaRPr>
                    </a:p>
                  </a:txBody>
                  <a:tcPr marL="68580" marR="68580" marT="0" marB="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50" b="1" kern="1200" dirty="0">
                          <a:solidFill>
                            <a:schemeClr val="lt1"/>
                          </a:solidFill>
                          <a:effectLst/>
                          <a:latin typeface="+mn-lt"/>
                          <a:ea typeface="Calibri" panose="020F0502020204030204" pitchFamily="34" charset="0"/>
                          <a:cs typeface="+mn-cs"/>
                        </a:rPr>
                        <a:t>Year to Jun 21</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lt1"/>
                          </a:solidFill>
                          <a:effectLst/>
                          <a:latin typeface="+mn-lt"/>
                          <a:ea typeface="+mn-ea"/>
                          <a:cs typeface="+mn-cs"/>
                        </a:rPr>
                        <a:t>Unweighted Count</a:t>
                      </a:r>
                      <a:endParaRPr lang="en-GB" sz="900" b="1" kern="1200" dirty="0">
                        <a:solidFill>
                          <a:schemeClr val="lt1"/>
                        </a:solidFill>
                        <a:effectLst/>
                        <a:latin typeface="+mn-lt"/>
                        <a:ea typeface="Calibri" panose="020F0502020204030204" pitchFamily="34" charset="0"/>
                        <a:cs typeface="+mn-cs"/>
                      </a:endParaRPr>
                    </a:p>
                  </a:txBody>
                  <a:tcPr marL="68580" marR="68580" marT="0" marB="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50" b="1" kern="1200" dirty="0">
                          <a:solidFill>
                            <a:schemeClr val="lt1"/>
                          </a:solidFill>
                          <a:effectLst/>
                          <a:latin typeface="+mn-lt"/>
                          <a:ea typeface="Calibri" panose="020F0502020204030204" pitchFamily="34" charset="0"/>
                          <a:cs typeface="+mn-cs"/>
                        </a:rPr>
                        <a:t>Year to Jun 22</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lt1"/>
                          </a:solidFill>
                          <a:effectLst/>
                          <a:latin typeface="+mn-lt"/>
                          <a:ea typeface="+mn-ea"/>
                          <a:cs typeface="+mn-cs"/>
                        </a:rPr>
                        <a:t>Unweighted Count</a:t>
                      </a:r>
                      <a:endParaRPr lang="en-GB" sz="900" b="1" kern="1200" dirty="0">
                        <a:solidFill>
                          <a:schemeClr val="lt1"/>
                        </a:solidFill>
                        <a:effectLst/>
                        <a:latin typeface="+mn-lt"/>
                        <a:ea typeface="Calibri" panose="020F0502020204030204" pitchFamily="34" charset="0"/>
                        <a:cs typeface="+mn-cs"/>
                      </a:endParaRPr>
                    </a:p>
                  </a:txBody>
                  <a:tcPr marL="68580" marR="68580" marT="0" marB="0" anchor="ctr">
                    <a:solidFill>
                      <a:srgbClr val="002060"/>
                    </a:solidFill>
                  </a:tcPr>
                </a:tc>
                <a:extLst>
                  <a:ext uri="{0D108BD9-81ED-4DB2-BD59-A6C34878D82A}">
                    <a16:rowId xmlns:a16="http://schemas.microsoft.com/office/drawing/2014/main" val="3154001998"/>
                  </a:ext>
                </a:extLst>
              </a:tr>
              <a:tr h="189671">
                <a:tc rowSpan="3">
                  <a:txBody>
                    <a:bodyPr/>
                    <a:lstStyle/>
                    <a:p>
                      <a:pPr>
                        <a:spcAft>
                          <a:spcPts val="0"/>
                        </a:spcAft>
                      </a:pPr>
                      <a:r>
                        <a:rPr lang="en-GB" sz="1000" dirty="0">
                          <a:effectLst/>
                        </a:rPr>
                        <a:t>Bassetlaw, Newark and Sherwood</a:t>
                      </a:r>
                      <a:endParaRPr lang="en-GB" sz="1000" dirty="0">
                        <a:effectLst/>
                        <a:latin typeface="Calibri" panose="020F0502020204030204" pitchFamily="34" charset="0"/>
                        <a:ea typeface="Calibri" panose="020F0502020204030204" pitchFamily="34" charset="0"/>
                      </a:endParaRPr>
                    </a:p>
                  </a:txBody>
                  <a:tcPr marL="68580" marR="68580" marT="0" marB="0" anchor="ctr">
                    <a:solidFill>
                      <a:srgbClr val="002060"/>
                    </a:solidFill>
                  </a:tcPr>
                </a:tc>
                <a:tc>
                  <a:txBody>
                    <a:bodyPr/>
                    <a:lstStyle/>
                    <a:p>
                      <a:pPr>
                        <a:spcAft>
                          <a:spcPts val="0"/>
                        </a:spcAft>
                      </a:pPr>
                      <a:r>
                        <a:rPr lang="en-GB" sz="1000" dirty="0">
                          <a:effectLst/>
                        </a:rPr>
                        <a:t>Bassetlaw</a:t>
                      </a:r>
                      <a:endParaRPr lang="en-GB" sz="1000" dirty="0">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577</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477</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569</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536</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527</a:t>
                      </a:r>
                    </a:p>
                  </a:txBody>
                  <a:tcPr marL="9525" marR="9525" marT="9525" marB="0" anchor="b">
                    <a:solidFill>
                      <a:schemeClr val="accent1">
                        <a:lumMod val="20000"/>
                        <a:lumOff val="80000"/>
                      </a:schemeClr>
                    </a:solidFill>
                  </a:tcPr>
                </a:tc>
                <a:extLst>
                  <a:ext uri="{0D108BD9-81ED-4DB2-BD59-A6C34878D82A}">
                    <a16:rowId xmlns:a16="http://schemas.microsoft.com/office/drawing/2014/main" val="1194869795"/>
                  </a:ext>
                </a:extLst>
              </a:tr>
              <a:tr h="134789">
                <a:tc vMerge="1">
                  <a:txBody>
                    <a:bodyPr/>
                    <a:lstStyle/>
                    <a:p>
                      <a:endParaRPr lang="en-GB"/>
                    </a:p>
                  </a:txBody>
                  <a:tcPr/>
                </a:tc>
                <a:tc>
                  <a:txBody>
                    <a:bodyPr/>
                    <a:lstStyle/>
                    <a:p>
                      <a:pPr algn="l">
                        <a:spcAft>
                          <a:spcPts val="0"/>
                        </a:spcAft>
                      </a:pPr>
                      <a:r>
                        <a:rPr lang="en-GB" sz="1000" dirty="0">
                          <a:effectLst/>
                        </a:rPr>
                        <a:t>Newark &amp;</a:t>
                      </a:r>
                      <a:r>
                        <a:rPr lang="en-GB" sz="1000" baseline="0" dirty="0">
                          <a:effectLst/>
                        </a:rPr>
                        <a:t> </a:t>
                      </a:r>
                      <a:r>
                        <a:rPr lang="en-GB" sz="1000" dirty="0">
                          <a:effectLst/>
                        </a:rPr>
                        <a:t>Sherwood</a:t>
                      </a:r>
                      <a:endParaRPr lang="en-GB" sz="1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fontAlgn="b"/>
                      <a:r>
                        <a:rPr lang="en-GB" sz="900" b="0" i="0" u="none" strike="noStrike">
                          <a:solidFill>
                            <a:srgbClr val="000000"/>
                          </a:solidFill>
                          <a:effectLst/>
                          <a:latin typeface="+mj-lt"/>
                        </a:rPr>
                        <a:t>519</a:t>
                      </a:r>
                    </a:p>
                  </a:txBody>
                  <a:tcPr marL="9525" marR="9525" marT="9525" marB="0" anchor="b"/>
                </a:tc>
                <a:tc>
                  <a:txBody>
                    <a:bodyPr/>
                    <a:lstStyle/>
                    <a:p>
                      <a:pPr algn="r" fontAlgn="b"/>
                      <a:r>
                        <a:rPr lang="en-GB" sz="900" b="0" i="0" u="none" strike="noStrike">
                          <a:solidFill>
                            <a:srgbClr val="000000"/>
                          </a:solidFill>
                          <a:effectLst/>
                          <a:latin typeface="+mj-lt"/>
                        </a:rPr>
                        <a:t>599</a:t>
                      </a:r>
                    </a:p>
                  </a:txBody>
                  <a:tcPr marL="9525" marR="9525" marT="9525" marB="0" anchor="b"/>
                </a:tc>
                <a:tc>
                  <a:txBody>
                    <a:bodyPr/>
                    <a:lstStyle/>
                    <a:p>
                      <a:pPr algn="r" fontAlgn="b"/>
                      <a:r>
                        <a:rPr lang="en-GB" sz="900" b="0" i="0" u="none" strike="noStrike">
                          <a:solidFill>
                            <a:srgbClr val="000000"/>
                          </a:solidFill>
                          <a:effectLst/>
                          <a:latin typeface="+mj-lt"/>
                        </a:rPr>
                        <a:t>508</a:t>
                      </a:r>
                    </a:p>
                  </a:txBody>
                  <a:tcPr marL="9525" marR="9525" marT="9525" marB="0" anchor="b"/>
                </a:tc>
                <a:tc>
                  <a:txBody>
                    <a:bodyPr/>
                    <a:lstStyle/>
                    <a:p>
                      <a:pPr algn="r" fontAlgn="b"/>
                      <a:r>
                        <a:rPr lang="en-GB" sz="900" b="0" i="0" u="none" strike="noStrike">
                          <a:solidFill>
                            <a:srgbClr val="000000"/>
                          </a:solidFill>
                          <a:effectLst/>
                          <a:latin typeface="+mj-lt"/>
                        </a:rPr>
                        <a:t>542</a:t>
                      </a:r>
                    </a:p>
                  </a:txBody>
                  <a:tcPr marL="9525" marR="9525" marT="9525" marB="0" anchor="b"/>
                </a:tc>
                <a:tc>
                  <a:txBody>
                    <a:bodyPr/>
                    <a:lstStyle/>
                    <a:p>
                      <a:pPr algn="r" fontAlgn="b"/>
                      <a:r>
                        <a:rPr lang="en-GB" sz="900" b="0" i="0" u="none" strike="noStrike">
                          <a:solidFill>
                            <a:srgbClr val="000000"/>
                          </a:solidFill>
                          <a:effectLst/>
                          <a:latin typeface="+mj-lt"/>
                        </a:rPr>
                        <a:t>554</a:t>
                      </a:r>
                    </a:p>
                  </a:txBody>
                  <a:tcPr marL="9525" marR="9525" marT="9525" marB="0" anchor="b"/>
                </a:tc>
                <a:extLst>
                  <a:ext uri="{0D108BD9-81ED-4DB2-BD59-A6C34878D82A}">
                    <a16:rowId xmlns:a16="http://schemas.microsoft.com/office/drawing/2014/main" val="107733995"/>
                  </a:ext>
                </a:extLst>
              </a:tr>
              <a:tr h="0">
                <a:tc vMerge="1">
                  <a:txBody>
                    <a:bodyPr/>
                    <a:lstStyle/>
                    <a:p>
                      <a:endParaRPr lang="en-GB"/>
                    </a:p>
                  </a:txBody>
                  <a:tcPr/>
                </a:tc>
                <a:tc>
                  <a:txBody>
                    <a:bodyPr/>
                    <a:lstStyle/>
                    <a:p>
                      <a:pPr>
                        <a:spcAft>
                          <a:spcPts val="0"/>
                        </a:spcAft>
                      </a:pPr>
                      <a:r>
                        <a:rPr lang="en-GB" sz="1000" b="1" dirty="0">
                          <a:effectLst/>
                        </a:rPr>
                        <a:t>Total</a:t>
                      </a:r>
                      <a:endParaRPr lang="en-GB" sz="1000" b="1" dirty="0">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1,096</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1,076</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1,077</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1,078</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1,081</a:t>
                      </a:r>
                    </a:p>
                  </a:txBody>
                  <a:tcPr marL="9525" marR="9525" marT="9525" marB="0" anchor="b">
                    <a:solidFill>
                      <a:schemeClr val="accent1">
                        <a:lumMod val="20000"/>
                        <a:lumOff val="80000"/>
                      </a:schemeClr>
                    </a:solidFill>
                  </a:tcPr>
                </a:tc>
                <a:extLst>
                  <a:ext uri="{0D108BD9-81ED-4DB2-BD59-A6C34878D82A}">
                    <a16:rowId xmlns:a16="http://schemas.microsoft.com/office/drawing/2014/main" val="879116891"/>
                  </a:ext>
                </a:extLst>
              </a:tr>
              <a:tr h="189671">
                <a:tc rowSpan="3">
                  <a:txBody>
                    <a:bodyPr/>
                    <a:lstStyle/>
                    <a:p>
                      <a:pPr>
                        <a:spcAft>
                          <a:spcPts val="0"/>
                        </a:spcAft>
                      </a:pPr>
                      <a:r>
                        <a:rPr lang="en-GB" sz="1000" dirty="0">
                          <a:effectLst/>
                        </a:rPr>
                        <a:t>Mansfield and Ashfield</a:t>
                      </a:r>
                      <a:endParaRPr lang="en-GB" sz="1000" dirty="0">
                        <a:effectLst/>
                        <a:latin typeface="Calibri" panose="020F0502020204030204" pitchFamily="34" charset="0"/>
                        <a:ea typeface="Calibri" panose="020F0502020204030204" pitchFamily="34" charset="0"/>
                      </a:endParaRPr>
                    </a:p>
                  </a:txBody>
                  <a:tcPr marL="68580" marR="68580" marT="0" marB="0" anchor="ctr">
                    <a:solidFill>
                      <a:srgbClr val="002060"/>
                    </a:solidFill>
                  </a:tcPr>
                </a:tc>
                <a:tc>
                  <a:txBody>
                    <a:bodyPr/>
                    <a:lstStyle/>
                    <a:p>
                      <a:pPr>
                        <a:spcAft>
                          <a:spcPts val="0"/>
                        </a:spcAft>
                      </a:pPr>
                      <a:r>
                        <a:rPr lang="en-GB" sz="1000" dirty="0">
                          <a:effectLst/>
                        </a:rPr>
                        <a:t>Ashfield</a:t>
                      </a:r>
                      <a:endParaRPr lang="en-GB" sz="1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fontAlgn="b"/>
                      <a:r>
                        <a:rPr lang="en-GB" sz="900" b="0" i="0" u="none" strike="noStrike">
                          <a:solidFill>
                            <a:srgbClr val="000000"/>
                          </a:solidFill>
                          <a:effectLst/>
                          <a:latin typeface="+mj-lt"/>
                        </a:rPr>
                        <a:t>600</a:t>
                      </a:r>
                    </a:p>
                  </a:txBody>
                  <a:tcPr marL="9525" marR="9525" marT="9525" marB="0" anchor="b"/>
                </a:tc>
                <a:tc>
                  <a:txBody>
                    <a:bodyPr/>
                    <a:lstStyle/>
                    <a:p>
                      <a:pPr algn="r" fontAlgn="b"/>
                      <a:r>
                        <a:rPr lang="en-GB" sz="900" b="0" i="0" u="none" strike="noStrike" dirty="0">
                          <a:solidFill>
                            <a:srgbClr val="000000"/>
                          </a:solidFill>
                          <a:effectLst/>
                          <a:latin typeface="+mj-lt"/>
                        </a:rPr>
                        <a:t>559</a:t>
                      </a:r>
                    </a:p>
                  </a:txBody>
                  <a:tcPr marL="9525" marR="9525" marT="9525" marB="0" anchor="b"/>
                </a:tc>
                <a:tc>
                  <a:txBody>
                    <a:bodyPr/>
                    <a:lstStyle/>
                    <a:p>
                      <a:pPr algn="r" fontAlgn="b"/>
                      <a:r>
                        <a:rPr lang="en-GB" sz="900" b="0" i="0" u="none" strike="noStrike">
                          <a:solidFill>
                            <a:srgbClr val="000000"/>
                          </a:solidFill>
                          <a:effectLst/>
                          <a:latin typeface="+mj-lt"/>
                        </a:rPr>
                        <a:t>546</a:t>
                      </a:r>
                    </a:p>
                  </a:txBody>
                  <a:tcPr marL="9525" marR="9525" marT="9525" marB="0" anchor="b"/>
                </a:tc>
                <a:tc>
                  <a:txBody>
                    <a:bodyPr/>
                    <a:lstStyle/>
                    <a:p>
                      <a:pPr algn="r" fontAlgn="b"/>
                      <a:r>
                        <a:rPr lang="en-GB" sz="900" b="0" i="0" u="none" strike="noStrike">
                          <a:solidFill>
                            <a:srgbClr val="000000"/>
                          </a:solidFill>
                          <a:effectLst/>
                          <a:latin typeface="+mj-lt"/>
                        </a:rPr>
                        <a:t>547</a:t>
                      </a:r>
                    </a:p>
                  </a:txBody>
                  <a:tcPr marL="9525" marR="9525" marT="9525" marB="0" anchor="b"/>
                </a:tc>
                <a:tc>
                  <a:txBody>
                    <a:bodyPr/>
                    <a:lstStyle/>
                    <a:p>
                      <a:pPr algn="r" fontAlgn="b"/>
                      <a:r>
                        <a:rPr lang="en-GB" sz="900" b="0" i="0" u="none" strike="noStrike">
                          <a:solidFill>
                            <a:srgbClr val="000000"/>
                          </a:solidFill>
                          <a:effectLst/>
                          <a:latin typeface="+mj-lt"/>
                        </a:rPr>
                        <a:t>587</a:t>
                      </a:r>
                    </a:p>
                  </a:txBody>
                  <a:tcPr marL="9525" marR="9525" marT="9525" marB="0" anchor="b"/>
                </a:tc>
                <a:extLst>
                  <a:ext uri="{0D108BD9-81ED-4DB2-BD59-A6C34878D82A}">
                    <a16:rowId xmlns:a16="http://schemas.microsoft.com/office/drawing/2014/main" val="360113060"/>
                  </a:ext>
                </a:extLst>
              </a:tr>
              <a:tr h="189671">
                <a:tc vMerge="1">
                  <a:txBody>
                    <a:bodyPr/>
                    <a:lstStyle/>
                    <a:p>
                      <a:endParaRPr lang="en-GB"/>
                    </a:p>
                  </a:txBody>
                  <a:tcPr/>
                </a:tc>
                <a:tc>
                  <a:txBody>
                    <a:bodyPr/>
                    <a:lstStyle/>
                    <a:p>
                      <a:pPr>
                        <a:spcAft>
                          <a:spcPts val="0"/>
                        </a:spcAft>
                      </a:pPr>
                      <a:r>
                        <a:rPr lang="en-GB" sz="1000" dirty="0">
                          <a:effectLst/>
                        </a:rPr>
                        <a:t>Mansfield</a:t>
                      </a:r>
                      <a:endParaRPr lang="en-GB" sz="1000" dirty="0">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500</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555</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530</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531</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494</a:t>
                      </a:r>
                    </a:p>
                  </a:txBody>
                  <a:tcPr marL="9525" marR="9525" marT="9525" marB="0" anchor="b">
                    <a:solidFill>
                      <a:schemeClr val="accent1">
                        <a:lumMod val="20000"/>
                        <a:lumOff val="80000"/>
                      </a:schemeClr>
                    </a:solidFill>
                  </a:tcPr>
                </a:tc>
                <a:extLst>
                  <a:ext uri="{0D108BD9-81ED-4DB2-BD59-A6C34878D82A}">
                    <a16:rowId xmlns:a16="http://schemas.microsoft.com/office/drawing/2014/main" val="3663273467"/>
                  </a:ext>
                </a:extLst>
              </a:tr>
              <a:tr h="189671">
                <a:tc vMerge="1">
                  <a:txBody>
                    <a:bodyPr/>
                    <a:lstStyle/>
                    <a:p>
                      <a:endParaRPr lang="en-GB"/>
                    </a:p>
                  </a:txBody>
                  <a:tcPr/>
                </a:tc>
                <a:tc>
                  <a:txBody>
                    <a:bodyPr/>
                    <a:lstStyle/>
                    <a:p>
                      <a:pPr>
                        <a:spcAft>
                          <a:spcPts val="0"/>
                        </a:spcAft>
                      </a:pPr>
                      <a:r>
                        <a:rPr lang="en-GB" sz="1000" b="1" dirty="0">
                          <a:effectLst/>
                        </a:rPr>
                        <a:t>Total</a:t>
                      </a:r>
                      <a:endParaRPr lang="en-GB" sz="1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fontAlgn="b"/>
                      <a:r>
                        <a:rPr lang="en-GB" sz="900" b="0" i="0" u="none" strike="noStrike" dirty="0">
                          <a:solidFill>
                            <a:srgbClr val="000000"/>
                          </a:solidFill>
                          <a:effectLst/>
                          <a:latin typeface="+mj-lt"/>
                        </a:rPr>
                        <a:t>1,100</a:t>
                      </a:r>
                    </a:p>
                  </a:txBody>
                  <a:tcPr marL="9525" marR="9525" marT="9525" marB="0" anchor="b"/>
                </a:tc>
                <a:tc>
                  <a:txBody>
                    <a:bodyPr/>
                    <a:lstStyle/>
                    <a:p>
                      <a:pPr algn="r" fontAlgn="b"/>
                      <a:r>
                        <a:rPr lang="en-GB" sz="900" b="0" i="0" u="none" strike="noStrike" dirty="0">
                          <a:solidFill>
                            <a:srgbClr val="000000"/>
                          </a:solidFill>
                          <a:effectLst/>
                          <a:latin typeface="+mj-lt"/>
                        </a:rPr>
                        <a:t>1114</a:t>
                      </a:r>
                    </a:p>
                  </a:txBody>
                  <a:tcPr marL="9525" marR="9525" marT="9525" marB="0" anchor="b"/>
                </a:tc>
                <a:tc>
                  <a:txBody>
                    <a:bodyPr/>
                    <a:lstStyle/>
                    <a:p>
                      <a:pPr algn="r" fontAlgn="b"/>
                      <a:r>
                        <a:rPr lang="en-GB" sz="900" b="0" i="0" u="none" strike="noStrike" dirty="0">
                          <a:solidFill>
                            <a:srgbClr val="000000"/>
                          </a:solidFill>
                          <a:effectLst/>
                          <a:latin typeface="+mj-lt"/>
                        </a:rPr>
                        <a:t>1,076</a:t>
                      </a:r>
                    </a:p>
                  </a:txBody>
                  <a:tcPr marL="9525" marR="9525" marT="9525" marB="0" anchor="b"/>
                </a:tc>
                <a:tc>
                  <a:txBody>
                    <a:bodyPr/>
                    <a:lstStyle/>
                    <a:p>
                      <a:pPr algn="r" fontAlgn="b"/>
                      <a:r>
                        <a:rPr lang="en-GB" sz="900" b="0" i="0" u="none" strike="noStrike" dirty="0">
                          <a:solidFill>
                            <a:srgbClr val="000000"/>
                          </a:solidFill>
                          <a:effectLst/>
                          <a:latin typeface="+mj-lt"/>
                        </a:rPr>
                        <a:t>1,078</a:t>
                      </a:r>
                    </a:p>
                  </a:txBody>
                  <a:tcPr marL="9525" marR="9525" marT="9525" marB="0" anchor="b"/>
                </a:tc>
                <a:tc>
                  <a:txBody>
                    <a:bodyPr/>
                    <a:lstStyle/>
                    <a:p>
                      <a:pPr algn="r" fontAlgn="b"/>
                      <a:r>
                        <a:rPr lang="en-GB" sz="900" b="0" i="0" u="none" strike="noStrike" dirty="0">
                          <a:solidFill>
                            <a:srgbClr val="000000"/>
                          </a:solidFill>
                          <a:effectLst/>
                          <a:latin typeface="+mj-lt"/>
                        </a:rPr>
                        <a:t>1,081</a:t>
                      </a:r>
                    </a:p>
                  </a:txBody>
                  <a:tcPr marL="9525" marR="9525" marT="9525" marB="0" anchor="b"/>
                </a:tc>
                <a:extLst>
                  <a:ext uri="{0D108BD9-81ED-4DB2-BD59-A6C34878D82A}">
                    <a16:rowId xmlns:a16="http://schemas.microsoft.com/office/drawing/2014/main" val="1948290538"/>
                  </a:ext>
                </a:extLst>
              </a:tr>
              <a:tr h="189671">
                <a:tc>
                  <a:txBody>
                    <a:bodyPr/>
                    <a:lstStyle/>
                    <a:p>
                      <a:pPr>
                        <a:spcAft>
                          <a:spcPts val="0"/>
                        </a:spcAft>
                      </a:pPr>
                      <a:r>
                        <a:rPr lang="en-GB" sz="1000" dirty="0">
                          <a:effectLst/>
                        </a:rPr>
                        <a:t>Nottingham</a:t>
                      </a:r>
                      <a:endParaRPr lang="en-GB" sz="1000" dirty="0">
                        <a:effectLst/>
                        <a:latin typeface="Calibri" panose="020F0502020204030204" pitchFamily="34" charset="0"/>
                        <a:ea typeface="Calibri" panose="020F0502020204030204" pitchFamily="34" charset="0"/>
                      </a:endParaRPr>
                    </a:p>
                  </a:txBody>
                  <a:tcPr marL="68580" marR="68580" marT="0" marB="0" anchor="ctr">
                    <a:solidFill>
                      <a:srgbClr val="002060"/>
                    </a:solidFill>
                  </a:tcPr>
                </a:tc>
                <a:tc>
                  <a:txBody>
                    <a:bodyPr/>
                    <a:lstStyle/>
                    <a:p>
                      <a:pPr>
                        <a:spcAft>
                          <a:spcPts val="0"/>
                        </a:spcAft>
                      </a:pPr>
                      <a:r>
                        <a:rPr lang="en-GB" sz="1000" b="1" dirty="0">
                          <a:effectLst/>
                        </a:rPr>
                        <a:t>Nottingham</a:t>
                      </a:r>
                      <a:endParaRPr lang="en-GB" sz="1000" b="1" dirty="0">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1,087</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1,062</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1,075</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1,071</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1,081</a:t>
                      </a:r>
                    </a:p>
                  </a:txBody>
                  <a:tcPr marL="9525" marR="9525" marT="9525" marB="0" anchor="b">
                    <a:solidFill>
                      <a:schemeClr val="accent1">
                        <a:lumMod val="20000"/>
                        <a:lumOff val="80000"/>
                      </a:schemeClr>
                    </a:solidFill>
                  </a:tcPr>
                </a:tc>
                <a:extLst>
                  <a:ext uri="{0D108BD9-81ED-4DB2-BD59-A6C34878D82A}">
                    <a16:rowId xmlns:a16="http://schemas.microsoft.com/office/drawing/2014/main" val="3007719472"/>
                  </a:ext>
                </a:extLst>
              </a:tr>
              <a:tr h="189671">
                <a:tc rowSpan="4">
                  <a:txBody>
                    <a:bodyPr/>
                    <a:lstStyle/>
                    <a:p>
                      <a:pPr>
                        <a:spcAft>
                          <a:spcPts val="0"/>
                        </a:spcAft>
                      </a:pPr>
                      <a:r>
                        <a:rPr lang="en-GB" sz="1000" dirty="0">
                          <a:effectLst/>
                        </a:rPr>
                        <a:t>South Notts</a:t>
                      </a:r>
                      <a:endParaRPr lang="en-GB" sz="1000" dirty="0">
                        <a:effectLst/>
                        <a:latin typeface="Calibri" panose="020F0502020204030204" pitchFamily="34" charset="0"/>
                        <a:ea typeface="Calibri" panose="020F0502020204030204" pitchFamily="34" charset="0"/>
                      </a:endParaRPr>
                    </a:p>
                  </a:txBody>
                  <a:tcPr marL="68580" marR="68580" marT="0" marB="0" anchor="ctr">
                    <a:solidFill>
                      <a:srgbClr val="002060"/>
                    </a:solidFill>
                  </a:tcPr>
                </a:tc>
                <a:tc>
                  <a:txBody>
                    <a:bodyPr/>
                    <a:lstStyle/>
                    <a:p>
                      <a:pPr>
                        <a:spcAft>
                          <a:spcPts val="0"/>
                        </a:spcAft>
                      </a:pPr>
                      <a:r>
                        <a:rPr lang="en-GB" sz="1000" dirty="0">
                          <a:effectLst/>
                        </a:rPr>
                        <a:t>Broxtowe</a:t>
                      </a:r>
                      <a:endParaRPr lang="en-GB" sz="1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fontAlgn="b"/>
                      <a:r>
                        <a:rPr lang="en-GB" sz="900" b="0" i="0" u="none" strike="noStrike">
                          <a:solidFill>
                            <a:srgbClr val="000000"/>
                          </a:solidFill>
                          <a:effectLst/>
                          <a:latin typeface="+mj-lt"/>
                        </a:rPr>
                        <a:t>378</a:t>
                      </a:r>
                    </a:p>
                  </a:txBody>
                  <a:tcPr marL="9525" marR="9525" marT="9525" marB="0" anchor="b"/>
                </a:tc>
                <a:tc>
                  <a:txBody>
                    <a:bodyPr/>
                    <a:lstStyle/>
                    <a:p>
                      <a:pPr algn="r" fontAlgn="b"/>
                      <a:r>
                        <a:rPr lang="en-GB" sz="900" b="0" i="0" u="none" strike="noStrike">
                          <a:solidFill>
                            <a:srgbClr val="000000"/>
                          </a:solidFill>
                          <a:effectLst/>
                          <a:latin typeface="+mj-lt"/>
                        </a:rPr>
                        <a:t>342</a:t>
                      </a:r>
                    </a:p>
                  </a:txBody>
                  <a:tcPr marL="9525" marR="9525" marT="9525" marB="0" anchor="b"/>
                </a:tc>
                <a:tc>
                  <a:txBody>
                    <a:bodyPr/>
                    <a:lstStyle/>
                    <a:p>
                      <a:pPr algn="r" fontAlgn="b"/>
                      <a:r>
                        <a:rPr lang="en-GB" sz="900" b="0" i="0" u="none" strike="noStrike">
                          <a:solidFill>
                            <a:srgbClr val="000000"/>
                          </a:solidFill>
                          <a:effectLst/>
                          <a:latin typeface="+mj-lt"/>
                        </a:rPr>
                        <a:t>343</a:t>
                      </a:r>
                    </a:p>
                  </a:txBody>
                  <a:tcPr marL="9525" marR="9525" marT="9525" marB="0" anchor="b"/>
                </a:tc>
                <a:tc>
                  <a:txBody>
                    <a:bodyPr/>
                    <a:lstStyle/>
                    <a:p>
                      <a:pPr algn="r" fontAlgn="b"/>
                      <a:r>
                        <a:rPr lang="en-GB" sz="900" b="0" i="0" u="none" strike="noStrike">
                          <a:solidFill>
                            <a:srgbClr val="000000"/>
                          </a:solidFill>
                          <a:effectLst/>
                          <a:latin typeface="+mj-lt"/>
                        </a:rPr>
                        <a:t>360</a:t>
                      </a:r>
                    </a:p>
                  </a:txBody>
                  <a:tcPr marL="9525" marR="9525" marT="9525" marB="0" anchor="b"/>
                </a:tc>
                <a:tc>
                  <a:txBody>
                    <a:bodyPr/>
                    <a:lstStyle/>
                    <a:p>
                      <a:pPr algn="r" fontAlgn="b"/>
                      <a:r>
                        <a:rPr lang="en-GB" sz="900" b="0" i="0" u="none" strike="noStrike">
                          <a:solidFill>
                            <a:srgbClr val="000000"/>
                          </a:solidFill>
                          <a:effectLst/>
                          <a:latin typeface="+mj-lt"/>
                        </a:rPr>
                        <a:t>335</a:t>
                      </a:r>
                    </a:p>
                  </a:txBody>
                  <a:tcPr marL="9525" marR="9525" marT="9525" marB="0" anchor="b"/>
                </a:tc>
                <a:extLst>
                  <a:ext uri="{0D108BD9-81ED-4DB2-BD59-A6C34878D82A}">
                    <a16:rowId xmlns:a16="http://schemas.microsoft.com/office/drawing/2014/main" val="3516016808"/>
                  </a:ext>
                </a:extLst>
              </a:tr>
              <a:tr h="189671">
                <a:tc vMerge="1">
                  <a:txBody>
                    <a:bodyPr/>
                    <a:lstStyle/>
                    <a:p>
                      <a:endParaRPr lang="en-GB"/>
                    </a:p>
                  </a:txBody>
                  <a:tcPr/>
                </a:tc>
                <a:tc>
                  <a:txBody>
                    <a:bodyPr/>
                    <a:lstStyle/>
                    <a:p>
                      <a:pPr>
                        <a:spcAft>
                          <a:spcPts val="0"/>
                        </a:spcAft>
                      </a:pPr>
                      <a:r>
                        <a:rPr lang="en-GB" sz="1000" dirty="0">
                          <a:effectLst/>
                        </a:rPr>
                        <a:t>Gedling</a:t>
                      </a:r>
                      <a:endParaRPr lang="en-GB" sz="1000" dirty="0">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368</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426</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362</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386</a:t>
                      </a:r>
                    </a:p>
                  </a:txBody>
                  <a:tcPr marL="9525" marR="9525" marT="9525" marB="0" anchor="b">
                    <a:solidFill>
                      <a:schemeClr val="accent1">
                        <a:lumMod val="20000"/>
                        <a:lumOff val="80000"/>
                      </a:schemeClr>
                    </a:solidFill>
                  </a:tcPr>
                </a:tc>
                <a:tc>
                  <a:txBody>
                    <a:bodyPr/>
                    <a:lstStyle/>
                    <a:p>
                      <a:pPr algn="r" fontAlgn="b"/>
                      <a:r>
                        <a:rPr lang="en-GB" sz="900" b="0" i="0" u="none" strike="noStrike">
                          <a:solidFill>
                            <a:srgbClr val="000000"/>
                          </a:solidFill>
                          <a:effectLst/>
                          <a:latin typeface="+mj-lt"/>
                        </a:rPr>
                        <a:t>385</a:t>
                      </a:r>
                    </a:p>
                  </a:txBody>
                  <a:tcPr marL="9525" marR="9525" marT="9525" marB="0" anchor="b">
                    <a:solidFill>
                      <a:schemeClr val="accent1">
                        <a:lumMod val="20000"/>
                        <a:lumOff val="80000"/>
                      </a:schemeClr>
                    </a:solidFill>
                  </a:tcPr>
                </a:tc>
                <a:extLst>
                  <a:ext uri="{0D108BD9-81ED-4DB2-BD59-A6C34878D82A}">
                    <a16:rowId xmlns:a16="http://schemas.microsoft.com/office/drawing/2014/main" val="3145912737"/>
                  </a:ext>
                </a:extLst>
              </a:tr>
              <a:tr h="189671">
                <a:tc vMerge="1">
                  <a:txBody>
                    <a:bodyPr/>
                    <a:lstStyle/>
                    <a:p>
                      <a:endParaRPr lang="en-GB"/>
                    </a:p>
                  </a:txBody>
                  <a:tcPr/>
                </a:tc>
                <a:tc>
                  <a:txBody>
                    <a:bodyPr/>
                    <a:lstStyle/>
                    <a:p>
                      <a:pPr>
                        <a:spcAft>
                          <a:spcPts val="0"/>
                        </a:spcAft>
                      </a:pPr>
                      <a:r>
                        <a:rPr lang="en-GB" sz="1000" dirty="0">
                          <a:effectLst/>
                        </a:rPr>
                        <a:t>Rushcliffe</a:t>
                      </a:r>
                      <a:endParaRPr lang="en-GB" sz="1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fontAlgn="b"/>
                      <a:r>
                        <a:rPr lang="en-GB" sz="900" b="0" i="0" u="none" strike="noStrike">
                          <a:solidFill>
                            <a:srgbClr val="000000"/>
                          </a:solidFill>
                          <a:effectLst/>
                          <a:latin typeface="+mj-lt"/>
                        </a:rPr>
                        <a:t>374</a:t>
                      </a:r>
                    </a:p>
                  </a:txBody>
                  <a:tcPr marL="9525" marR="9525" marT="9525" marB="0" anchor="b"/>
                </a:tc>
                <a:tc>
                  <a:txBody>
                    <a:bodyPr/>
                    <a:lstStyle/>
                    <a:p>
                      <a:pPr algn="r" fontAlgn="b"/>
                      <a:r>
                        <a:rPr lang="en-GB" sz="900" b="0" i="0" u="none" strike="noStrike">
                          <a:solidFill>
                            <a:srgbClr val="000000"/>
                          </a:solidFill>
                          <a:effectLst/>
                          <a:latin typeface="+mj-lt"/>
                        </a:rPr>
                        <a:t>322</a:t>
                      </a:r>
                    </a:p>
                  </a:txBody>
                  <a:tcPr marL="9525" marR="9525" marT="9525" marB="0" anchor="b"/>
                </a:tc>
                <a:tc>
                  <a:txBody>
                    <a:bodyPr/>
                    <a:lstStyle/>
                    <a:p>
                      <a:pPr algn="r" fontAlgn="b"/>
                      <a:r>
                        <a:rPr lang="en-GB" sz="900" b="0" i="0" u="none" strike="noStrike">
                          <a:solidFill>
                            <a:srgbClr val="000000"/>
                          </a:solidFill>
                          <a:effectLst/>
                          <a:latin typeface="+mj-lt"/>
                        </a:rPr>
                        <a:t>372</a:t>
                      </a:r>
                    </a:p>
                  </a:txBody>
                  <a:tcPr marL="9525" marR="9525" marT="9525" marB="0" anchor="b"/>
                </a:tc>
                <a:tc>
                  <a:txBody>
                    <a:bodyPr/>
                    <a:lstStyle/>
                    <a:p>
                      <a:pPr algn="r" fontAlgn="b"/>
                      <a:r>
                        <a:rPr lang="en-GB" sz="900" b="0" i="0" u="none" strike="noStrike">
                          <a:solidFill>
                            <a:srgbClr val="000000"/>
                          </a:solidFill>
                          <a:effectLst/>
                          <a:latin typeface="+mj-lt"/>
                        </a:rPr>
                        <a:t>337</a:t>
                      </a:r>
                    </a:p>
                  </a:txBody>
                  <a:tcPr marL="9525" marR="9525" marT="9525" marB="0" anchor="b"/>
                </a:tc>
                <a:tc>
                  <a:txBody>
                    <a:bodyPr/>
                    <a:lstStyle/>
                    <a:p>
                      <a:pPr algn="r" fontAlgn="b"/>
                      <a:r>
                        <a:rPr lang="en-GB" sz="900" b="0" i="0" u="none" strike="noStrike">
                          <a:solidFill>
                            <a:srgbClr val="000000"/>
                          </a:solidFill>
                          <a:effectLst/>
                          <a:latin typeface="+mj-lt"/>
                        </a:rPr>
                        <a:t>361</a:t>
                      </a:r>
                    </a:p>
                  </a:txBody>
                  <a:tcPr marL="9525" marR="9525" marT="9525" marB="0" anchor="b"/>
                </a:tc>
                <a:extLst>
                  <a:ext uri="{0D108BD9-81ED-4DB2-BD59-A6C34878D82A}">
                    <a16:rowId xmlns:a16="http://schemas.microsoft.com/office/drawing/2014/main" val="3620165950"/>
                  </a:ext>
                </a:extLst>
              </a:tr>
              <a:tr h="189671">
                <a:tc vMerge="1">
                  <a:txBody>
                    <a:bodyPr/>
                    <a:lstStyle/>
                    <a:p>
                      <a:endParaRPr lang="en-GB"/>
                    </a:p>
                  </a:txBody>
                  <a:tcPr/>
                </a:tc>
                <a:tc>
                  <a:txBody>
                    <a:bodyPr/>
                    <a:lstStyle/>
                    <a:p>
                      <a:pPr>
                        <a:spcAft>
                          <a:spcPts val="0"/>
                        </a:spcAft>
                      </a:pPr>
                      <a:r>
                        <a:rPr lang="en-GB" sz="1000" b="1" dirty="0">
                          <a:effectLst/>
                        </a:rPr>
                        <a:t>Total</a:t>
                      </a:r>
                      <a:endParaRPr lang="en-GB" sz="1000" b="1" dirty="0">
                        <a:effectLst/>
                        <a:latin typeface="Calibri" panose="020F0502020204030204" pitchFamily="34"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1,120</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1,090</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1,077</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1,083</a:t>
                      </a:r>
                    </a:p>
                  </a:txBody>
                  <a:tcPr marL="9525" marR="9525" marT="9525" marB="0" anchor="b">
                    <a:solidFill>
                      <a:schemeClr val="accent1">
                        <a:lumMod val="20000"/>
                        <a:lumOff val="80000"/>
                      </a:schemeClr>
                    </a:solidFill>
                  </a:tcPr>
                </a:tc>
                <a:tc>
                  <a:txBody>
                    <a:bodyPr/>
                    <a:lstStyle/>
                    <a:p>
                      <a:pPr algn="r" fontAlgn="b"/>
                      <a:r>
                        <a:rPr lang="en-GB" sz="900" b="0" i="0" u="none" strike="noStrike" dirty="0">
                          <a:solidFill>
                            <a:srgbClr val="000000"/>
                          </a:solidFill>
                          <a:effectLst/>
                          <a:latin typeface="+mj-lt"/>
                        </a:rPr>
                        <a:t>1,081</a:t>
                      </a:r>
                    </a:p>
                  </a:txBody>
                  <a:tcPr marL="9525" marR="9525" marT="9525" marB="0" anchor="b">
                    <a:solidFill>
                      <a:schemeClr val="accent1">
                        <a:lumMod val="20000"/>
                        <a:lumOff val="80000"/>
                      </a:schemeClr>
                    </a:solidFill>
                  </a:tcPr>
                </a:tc>
                <a:extLst>
                  <a:ext uri="{0D108BD9-81ED-4DB2-BD59-A6C34878D82A}">
                    <a16:rowId xmlns:a16="http://schemas.microsoft.com/office/drawing/2014/main" val="1959792769"/>
                  </a:ext>
                </a:extLst>
              </a:tr>
              <a:tr h="261679">
                <a:tc>
                  <a:txBody>
                    <a:bodyPr/>
                    <a:lstStyle/>
                    <a:p>
                      <a:pPr>
                        <a:spcAft>
                          <a:spcPts val="0"/>
                        </a:spcAft>
                      </a:pPr>
                      <a:r>
                        <a:rPr lang="en-GB" sz="1000" dirty="0">
                          <a:effectLst/>
                          <a:latin typeface="+mn-lt"/>
                          <a:ea typeface="Calibri" panose="020F0502020204030204" pitchFamily="34" charset="0"/>
                        </a:rPr>
                        <a:t>FORCE</a:t>
                      </a:r>
                    </a:p>
                  </a:txBody>
                  <a:tcPr marL="68580" marR="68580" marT="0" marB="0" anchor="ctr">
                    <a:solidFill>
                      <a:srgbClr val="002060"/>
                    </a:solidFill>
                  </a:tcPr>
                </a:tc>
                <a:tc>
                  <a:txBody>
                    <a:bodyPr/>
                    <a:lstStyle/>
                    <a:p>
                      <a:pPr algn="l">
                        <a:spcAft>
                          <a:spcPts val="0"/>
                        </a:spcAft>
                      </a:pPr>
                      <a:r>
                        <a:rPr lang="en-GB" sz="1000" b="1" dirty="0">
                          <a:solidFill>
                            <a:schemeClr val="bg1"/>
                          </a:solidFill>
                          <a:effectLst/>
                          <a:latin typeface="+mn-lt"/>
                          <a:ea typeface="Calibri" panose="020F0502020204030204" pitchFamily="34" charset="0"/>
                        </a:rPr>
                        <a:t>Total</a:t>
                      </a:r>
                    </a:p>
                  </a:txBody>
                  <a:tcPr marL="68580" marR="68580" marT="0" marB="0" anchor="ctr">
                    <a:solidFill>
                      <a:srgbClr val="002060"/>
                    </a:solidFill>
                  </a:tcPr>
                </a:tc>
                <a:tc>
                  <a:txBody>
                    <a:bodyPr/>
                    <a:lstStyle/>
                    <a:p>
                      <a:pPr marL="0" algn="r" defTabSz="914400" rtl="0" eaLnBrk="1" fontAlgn="b" latinLnBrk="0" hangingPunct="1">
                        <a:spcAft>
                          <a:spcPts val="0"/>
                        </a:spcAft>
                      </a:pPr>
                      <a:r>
                        <a:rPr lang="en-GB" sz="1000" b="1" kern="1200" dirty="0">
                          <a:solidFill>
                            <a:schemeClr val="bg1"/>
                          </a:solidFill>
                          <a:effectLst/>
                          <a:latin typeface="+mn-lt"/>
                          <a:cs typeface="+mn-cs"/>
                        </a:rPr>
                        <a:t>4,403</a:t>
                      </a:r>
                    </a:p>
                  </a:txBody>
                  <a:tcPr marL="9525" marR="9525" marT="9525" marB="0" anchor="ctr">
                    <a:solidFill>
                      <a:srgbClr val="002060"/>
                    </a:solidFill>
                  </a:tcPr>
                </a:tc>
                <a:tc>
                  <a:txBody>
                    <a:bodyPr/>
                    <a:lstStyle/>
                    <a:p>
                      <a:pPr marL="0" algn="r" defTabSz="914400" rtl="0" eaLnBrk="1" fontAlgn="b" latinLnBrk="0" hangingPunct="1">
                        <a:spcAft>
                          <a:spcPts val="0"/>
                        </a:spcAft>
                      </a:pPr>
                      <a:r>
                        <a:rPr lang="en-GB" sz="1000" b="1" kern="1200" dirty="0">
                          <a:solidFill>
                            <a:schemeClr val="bg1"/>
                          </a:solidFill>
                          <a:effectLst/>
                          <a:latin typeface="+mn-lt"/>
                          <a:cs typeface="+mn-cs"/>
                        </a:rPr>
                        <a:t>4,342</a:t>
                      </a:r>
                    </a:p>
                  </a:txBody>
                  <a:tcPr marL="9525" marR="9525" marT="9525" marB="0" anchor="ctr">
                    <a:solidFill>
                      <a:srgbClr val="002060"/>
                    </a:solidFill>
                  </a:tcPr>
                </a:tc>
                <a:tc>
                  <a:txBody>
                    <a:bodyPr/>
                    <a:lstStyle/>
                    <a:p>
                      <a:pPr marL="0" algn="r" defTabSz="914400" rtl="0" eaLnBrk="1" fontAlgn="b" latinLnBrk="0" hangingPunct="1">
                        <a:spcAft>
                          <a:spcPts val="0"/>
                        </a:spcAft>
                      </a:pPr>
                      <a:r>
                        <a:rPr lang="en-GB" sz="1000" b="1" kern="1200" dirty="0">
                          <a:solidFill>
                            <a:schemeClr val="bg1"/>
                          </a:solidFill>
                          <a:effectLst/>
                          <a:latin typeface="+mn-lt"/>
                          <a:cs typeface="+mn-cs"/>
                        </a:rPr>
                        <a:t>4,305</a:t>
                      </a:r>
                    </a:p>
                  </a:txBody>
                  <a:tcPr marL="9525" marR="9525" marT="9525" marB="0" anchor="ctr">
                    <a:solidFill>
                      <a:srgbClr val="002060"/>
                    </a:solidFill>
                  </a:tcPr>
                </a:tc>
                <a:tc>
                  <a:txBody>
                    <a:bodyPr/>
                    <a:lstStyle/>
                    <a:p>
                      <a:pPr marL="0" algn="r" defTabSz="914400" rtl="0" eaLnBrk="1" fontAlgn="b" latinLnBrk="0" hangingPunct="1">
                        <a:spcAft>
                          <a:spcPts val="0"/>
                        </a:spcAft>
                      </a:pPr>
                      <a:r>
                        <a:rPr lang="en-GB" sz="1000" b="1" kern="1200" dirty="0">
                          <a:solidFill>
                            <a:schemeClr val="bg1"/>
                          </a:solidFill>
                          <a:effectLst/>
                          <a:latin typeface="+mn-lt"/>
                          <a:cs typeface="+mn-cs"/>
                        </a:rPr>
                        <a:t>4,310</a:t>
                      </a:r>
                    </a:p>
                  </a:txBody>
                  <a:tcPr marL="9525" marR="9525" marT="9525" marB="0" anchor="ctr">
                    <a:solidFill>
                      <a:srgbClr val="002060"/>
                    </a:solidFill>
                  </a:tcPr>
                </a:tc>
                <a:tc>
                  <a:txBody>
                    <a:bodyPr/>
                    <a:lstStyle/>
                    <a:p>
                      <a:pPr marL="0" algn="r" defTabSz="914400" rtl="0" eaLnBrk="1" fontAlgn="b" latinLnBrk="0" hangingPunct="1">
                        <a:spcAft>
                          <a:spcPts val="0"/>
                        </a:spcAft>
                      </a:pPr>
                      <a:r>
                        <a:rPr lang="en-GB" sz="1000" b="1" kern="1200" dirty="0">
                          <a:solidFill>
                            <a:schemeClr val="bg1"/>
                          </a:solidFill>
                          <a:effectLst/>
                          <a:latin typeface="+mn-lt"/>
                          <a:cs typeface="+mn-cs"/>
                        </a:rPr>
                        <a:t>4,324</a:t>
                      </a:r>
                    </a:p>
                  </a:txBody>
                  <a:tcPr marL="9525" marR="9525" marT="9525" marB="0" anchor="ctr">
                    <a:solidFill>
                      <a:srgbClr val="002060"/>
                    </a:solidFill>
                  </a:tcPr>
                </a:tc>
                <a:extLst>
                  <a:ext uri="{0D108BD9-81ED-4DB2-BD59-A6C34878D82A}">
                    <a16:rowId xmlns:a16="http://schemas.microsoft.com/office/drawing/2014/main" val="1550991992"/>
                  </a:ext>
                </a:extLst>
              </a:tr>
            </a:tbl>
          </a:graphicData>
        </a:graphic>
      </p:graphicFrame>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Tree>
    <p:extLst>
      <p:ext uri="{BB962C8B-B14F-4D97-AF65-F5344CB8AC3E}">
        <p14:creationId xmlns:p14="http://schemas.microsoft.com/office/powerpoint/2010/main" val="255702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Public Confidence in the police in your area</a:t>
            </a:r>
          </a:p>
        </p:txBody>
      </p:sp>
      <p:sp>
        <p:nvSpPr>
          <p:cNvPr id="3" name="Content Placeholder 2">
            <a:extLst>
              <a:ext uri="{FF2B5EF4-FFF2-40B4-BE49-F238E27FC236}">
                <a16:creationId xmlns:a16="http://schemas.microsoft.com/office/drawing/2014/main" id="{A9620458-1C20-438F-B401-BB5FEFEA7EBE}"/>
              </a:ext>
            </a:extLst>
          </p:cNvPr>
          <p:cNvSpPr>
            <a:spLocks noGrp="1"/>
          </p:cNvSpPr>
          <p:nvPr>
            <p:ph idx="1"/>
          </p:nvPr>
        </p:nvSpPr>
        <p:spPr>
          <a:xfrm>
            <a:off x="395536" y="908721"/>
            <a:ext cx="8343056" cy="1296143"/>
          </a:xfrm>
        </p:spPr>
        <p:txBody>
          <a:bodyPr/>
          <a:lstStyle/>
          <a:p>
            <a:endParaRPr lang="en-GB" sz="500" dirty="0"/>
          </a:p>
          <a:p>
            <a:r>
              <a:rPr lang="en-GB" sz="1300" dirty="0"/>
              <a:t>Please say how much you agree or disagree with each of the following statements about the police in your local area.  By local area we mean within a 15-minute walk of your home.  </a:t>
            </a:r>
          </a:p>
          <a:p>
            <a:endParaRPr lang="en-GB" sz="300" dirty="0"/>
          </a:p>
          <a:p>
            <a:r>
              <a:rPr lang="en-GB" sz="1300" dirty="0"/>
              <a:t>You don’t need to have had contact with the police, we are interested in your opinion based on what you know.  So, would you say the police in your area…</a:t>
            </a:r>
            <a:endParaRPr lang="en-GB" sz="500" dirty="0"/>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5</a:t>
            </a:fld>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75051" cy="6868142"/>
          </a:xfrm>
          <a:prstGeom prst="rect">
            <a:avLst/>
          </a:prstGeom>
        </p:spPr>
      </p:pic>
      <p:graphicFrame>
        <p:nvGraphicFramePr>
          <p:cNvPr id="6" name="Table 5"/>
          <p:cNvGraphicFramePr>
            <a:graphicFrameLocks noGrp="1"/>
          </p:cNvGraphicFramePr>
          <p:nvPr/>
        </p:nvGraphicFramePr>
        <p:xfrm>
          <a:off x="526571" y="2204864"/>
          <a:ext cx="8293901" cy="3672408"/>
        </p:xfrm>
        <a:graphic>
          <a:graphicData uri="http://schemas.openxmlformats.org/drawingml/2006/table">
            <a:tbl>
              <a:tblPr firstRow="1" bandRow="1">
                <a:tableStyleId>{5C22544A-7EE6-4342-B048-85BDC9FD1C3A}</a:tableStyleId>
              </a:tblPr>
              <a:tblGrid>
                <a:gridCol w="8293901">
                  <a:extLst>
                    <a:ext uri="{9D8B030D-6E8A-4147-A177-3AD203B41FA5}">
                      <a16:colId xmlns:a16="http://schemas.microsoft.com/office/drawing/2014/main" val="4209502878"/>
                    </a:ext>
                  </a:extLst>
                </a:gridCol>
              </a:tblGrid>
              <a:tr h="459051">
                <a:tc>
                  <a:txBody>
                    <a:bodyPr/>
                    <a:lstStyle/>
                    <a:p>
                      <a:r>
                        <a:rPr lang="en-GB" sz="1600" dirty="0"/>
                        <a:t>Public</a:t>
                      </a:r>
                      <a:r>
                        <a:rPr lang="en-GB" sz="1600" baseline="0" dirty="0"/>
                        <a:t> Confidence question set:</a:t>
                      </a:r>
                      <a:endParaRPr lang="en-GB" sz="1600" dirty="0"/>
                    </a:p>
                  </a:txBody>
                  <a:tcPr/>
                </a:tc>
                <a:extLst>
                  <a:ext uri="{0D108BD9-81ED-4DB2-BD59-A6C34878D82A}">
                    <a16:rowId xmlns:a16="http://schemas.microsoft.com/office/drawing/2014/main" val="3542326430"/>
                  </a:ext>
                </a:extLst>
              </a:tr>
              <a:tr h="459051">
                <a:tc>
                  <a:txBody>
                    <a:bodyPr/>
                    <a:lstStyle/>
                    <a:p>
                      <a:r>
                        <a:rPr lang="en-GB" sz="1600" dirty="0"/>
                        <a:t>…Respond appropriately to calls for help and assistance</a:t>
                      </a:r>
                    </a:p>
                  </a:txBody>
                  <a:tcPr/>
                </a:tc>
                <a:extLst>
                  <a:ext uri="{0D108BD9-81ED-4DB2-BD59-A6C34878D82A}">
                    <a16:rowId xmlns:a16="http://schemas.microsoft.com/office/drawing/2014/main" val="1988212612"/>
                  </a:ext>
                </a:extLst>
              </a:tr>
              <a:tr h="459051">
                <a:tc>
                  <a:txBody>
                    <a:bodyPr/>
                    <a:lstStyle/>
                    <a:p>
                      <a:r>
                        <a:rPr lang="en-GB" sz="1600" dirty="0"/>
                        <a:t>…Take people’s concerns seriously</a:t>
                      </a:r>
                    </a:p>
                  </a:txBody>
                  <a:tcPr/>
                </a:tc>
                <a:extLst>
                  <a:ext uri="{0D108BD9-81ED-4DB2-BD59-A6C34878D82A}">
                    <a16:rowId xmlns:a16="http://schemas.microsoft.com/office/drawing/2014/main" val="2502803991"/>
                  </a:ext>
                </a:extLst>
              </a:tr>
              <a:tr h="459051">
                <a:tc>
                  <a:txBody>
                    <a:bodyPr/>
                    <a:lstStyle/>
                    <a:p>
                      <a:r>
                        <a:rPr lang="en-GB" sz="1600" dirty="0"/>
                        <a:t>…Treat people fairly and with respect</a:t>
                      </a:r>
                    </a:p>
                  </a:txBody>
                  <a:tcPr/>
                </a:tc>
                <a:extLst>
                  <a:ext uri="{0D108BD9-81ED-4DB2-BD59-A6C34878D82A}">
                    <a16:rowId xmlns:a16="http://schemas.microsoft.com/office/drawing/2014/main" val="1743149699"/>
                  </a:ext>
                </a:extLst>
              </a:tr>
              <a:tr h="459051">
                <a:tc>
                  <a:txBody>
                    <a:bodyPr/>
                    <a:lstStyle/>
                    <a:p>
                      <a:r>
                        <a:rPr lang="en-GB" sz="1600" dirty="0"/>
                        <a:t>…Have a good reputation amongst local people</a:t>
                      </a:r>
                    </a:p>
                  </a:txBody>
                  <a:tcPr/>
                </a:tc>
                <a:extLst>
                  <a:ext uri="{0D108BD9-81ED-4DB2-BD59-A6C34878D82A}">
                    <a16:rowId xmlns:a16="http://schemas.microsoft.com/office/drawing/2014/main" val="2153776483"/>
                  </a:ext>
                </a:extLst>
              </a:tr>
              <a:tr h="459051">
                <a:tc>
                  <a:txBody>
                    <a:bodyPr/>
                    <a:lstStyle/>
                    <a:p>
                      <a:r>
                        <a:rPr lang="en-GB" sz="1600" dirty="0"/>
                        <a:t>…Understand the crime and ASB issues in the area where you live</a:t>
                      </a:r>
                    </a:p>
                  </a:txBody>
                  <a:tcPr/>
                </a:tc>
                <a:extLst>
                  <a:ext uri="{0D108BD9-81ED-4DB2-BD59-A6C34878D82A}">
                    <a16:rowId xmlns:a16="http://schemas.microsoft.com/office/drawing/2014/main" val="860511562"/>
                  </a:ext>
                </a:extLst>
              </a:tr>
              <a:tr h="459051">
                <a:tc>
                  <a:txBody>
                    <a:bodyPr/>
                    <a:lstStyle/>
                    <a:p>
                      <a:r>
                        <a:rPr lang="en-GB" sz="1600" dirty="0"/>
                        <a:t>…Are dealing with the crime and ASB issues that matter to you</a:t>
                      </a:r>
                    </a:p>
                  </a:txBody>
                  <a:tcPr/>
                </a:tc>
                <a:extLst>
                  <a:ext uri="{0D108BD9-81ED-4DB2-BD59-A6C34878D82A}">
                    <a16:rowId xmlns:a16="http://schemas.microsoft.com/office/drawing/2014/main" val="353415387"/>
                  </a:ext>
                </a:extLst>
              </a:tr>
              <a:tr h="459051">
                <a:tc>
                  <a:txBody>
                    <a:bodyPr/>
                    <a:lstStyle/>
                    <a:p>
                      <a:r>
                        <a:rPr lang="en-GB" sz="1600" b="1" dirty="0"/>
                        <a:t>Taking everything into account, I have confidence in the police in this area</a:t>
                      </a:r>
                    </a:p>
                  </a:txBody>
                  <a:tcPr/>
                </a:tc>
                <a:extLst>
                  <a:ext uri="{0D108BD9-81ED-4DB2-BD59-A6C34878D82A}">
                    <a16:rowId xmlns:a16="http://schemas.microsoft.com/office/drawing/2014/main" val="1238655107"/>
                  </a:ext>
                </a:extLst>
              </a:tr>
            </a:tbl>
          </a:graphicData>
        </a:graphic>
      </p:graphicFrame>
    </p:spTree>
    <p:extLst>
      <p:ext uri="{BB962C8B-B14F-4D97-AF65-F5344CB8AC3E}">
        <p14:creationId xmlns:p14="http://schemas.microsoft.com/office/powerpoint/2010/main" val="116795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Public Confidence in the police in your area</a:t>
            </a:r>
          </a:p>
        </p:txBody>
      </p:sp>
      <p:sp>
        <p:nvSpPr>
          <p:cNvPr id="3" name="Content Placeholder 2">
            <a:extLst>
              <a:ext uri="{FF2B5EF4-FFF2-40B4-BE49-F238E27FC236}">
                <a16:creationId xmlns:a16="http://schemas.microsoft.com/office/drawing/2014/main" id="{A9620458-1C20-438F-B401-BB5FEFEA7EBE}"/>
              </a:ext>
            </a:extLst>
          </p:cNvPr>
          <p:cNvSpPr>
            <a:spLocks noGrp="1"/>
          </p:cNvSpPr>
          <p:nvPr>
            <p:ph idx="1"/>
          </p:nvPr>
        </p:nvSpPr>
        <p:spPr>
          <a:xfrm>
            <a:off x="395536" y="908721"/>
            <a:ext cx="8343056" cy="1296143"/>
          </a:xfrm>
        </p:spPr>
        <p:txBody>
          <a:bodyPr/>
          <a:lstStyle/>
          <a:p>
            <a:endParaRPr lang="en-GB" sz="500" dirty="0"/>
          </a:p>
          <a:p>
            <a:r>
              <a:rPr lang="en-GB" sz="1300" dirty="0"/>
              <a:t>Please say how much you agree or disagree with each of the following statements about the police in your local area.  By local area we mean within a 15-minute walk of your home.  </a:t>
            </a:r>
          </a:p>
          <a:p>
            <a:endParaRPr lang="en-GB" sz="300" dirty="0"/>
          </a:p>
          <a:p>
            <a:r>
              <a:rPr lang="en-GB" sz="1300" dirty="0"/>
              <a:t>You don’t need to have had contact with the police, we are interested in your opinion based on what you know.  So, would you say the police in your area…</a:t>
            </a:r>
            <a:endParaRPr lang="en-GB" sz="500" dirty="0"/>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6</a:t>
            </a:fld>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75051" cy="68681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93171071"/>
              </p:ext>
            </p:extLst>
          </p:nvPr>
        </p:nvGraphicFramePr>
        <p:xfrm>
          <a:off x="526571" y="2204864"/>
          <a:ext cx="8293901" cy="3672408"/>
        </p:xfrm>
        <a:graphic>
          <a:graphicData uri="http://schemas.openxmlformats.org/drawingml/2006/table">
            <a:tbl>
              <a:tblPr firstRow="1" bandRow="1">
                <a:tableStyleId>{5C22544A-7EE6-4342-B048-85BDC9FD1C3A}</a:tableStyleId>
              </a:tblPr>
              <a:tblGrid>
                <a:gridCol w="8293901">
                  <a:extLst>
                    <a:ext uri="{9D8B030D-6E8A-4147-A177-3AD203B41FA5}">
                      <a16:colId xmlns:a16="http://schemas.microsoft.com/office/drawing/2014/main" val="4209502878"/>
                    </a:ext>
                  </a:extLst>
                </a:gridCol>
              </a:tblGrid>
              <a:tr h="459051">
                <a:tc>
                  <a:txBody>
                    <a:bodyPr/>
                    <a:lstStyle/>
                    <a:p>
                      <a:r>
                        <a:rPr lang="en-GB" sz="1600" dirty="0"/>
                        <a:t>Public</a:t>
                      </a:r>
                      <a:r>
                        <a:rPr lang="en-GB" sz="1600" baseline="0" dirty="0"/>
                        <a:t> Confidence question set:</a:t>
                      </a:r>
                      <a:endParaRPr lang="en-GB" sz="1600" dirty="0"/>
                    </a:p>
                  </a:txBody>
                  <a:tcPr/>
                </a:tc>
                <a:extLst>
                  <a:ext uri="{0D108BD9-81ED-4DB2-BD59-A6C34878D82A}">
                    <a16:rowId xmlns:a16="http://schemas.microsoft.com/office/drawing/2014/main" val="3542326430"/>
                  </a:ext>
                </a:extLst>
              </a:tr>
              <a:tr h="459051">
                <a:tc>
                  <a:txBody>
                    <a:bodyPr/>
                    <a:lstStyle/>
                    <a:p>
                      <a:r>
                        <a:rPr lang="en-GB" sz="1600" dirty="0"/>
                        <a:t>…are effective</a:t>
                      </a:r>
                      <a:r>
                        <a:rPr lang="en-GB" sz="1600" baseline="0" dirty="0"/>
                        <a:t> in providing advice or guidance to the public</a:t>
                      </a:r>
                      <a:endParaRPr lang="en-GB" sz="1600" dirty="0"/>
                    </a:p>
                  </a:txBody>
                  <a:tcPr/>
                </a:tc>
                <a:extLst>
                  <a:ext uri="{0D108BD9-81ED-4DB2-BD59-A6C34878D82A}">
                    <a16:rowId xmlns:a16="http://schemas.microsoft.com/office/drawing/2014/main" val="1988212612"/>
                  </a:ext>
                </a:extLst>
              </a:tr>
              <a:tr h="459051">
                <a:tc>
                  <a:txBody>
                    <a:bodyPr/>
                    <a:lstStyle/>
                    <a:p>
                      <a:r>
                        <a:rPr lang="en-GB" sz="1600" dirty="0"/>
                        <a:t>…are effective</a:t>
                      </a:r>
                      <a:r>
                        <a:rPr lang="en-GB" sz="1600" baseline="0" dirty="0"/>
                        <a:t> in providing a visible presence in the areas of greatest need</a:t>
                      </a:r>
                      <a:endParaRPr lang="en-GB" sz="1600" dirty="0"/>
                    </a:p>
                  </a:txBody>
                  <a:tcPr/>
                </a:tc>
                <a:extLst>
                  <a:ext uri="{0D108BD9-81ED-4DB2-BD59-A6C34878D82A}">
                    <a16:rowId xmlns:a16="http://schemas.microsoft.com/office/drawing/2014/main" val="2502803991"/>
                  </a:ext>
                </a:extLst>
              </a:tr>
              <a:tr h="459051">
                <a:tc>
                  <a:txBody>
                    <a:bodyPr/>
                    <a:lstStyle/>
                    <a:p>
                      <a:r>
                        <a:rPr lang="en-GB" sz="1600" dirty="0"/>
                        <a:t>…are effective</a:t>
                      </a:r>
                      <a:r>
                        <a:rPr lang="en-GB" sz="1600" baseline="0" dirty="0"/>
                        <a:t> in working to prevent crime</a:t>
                      </a:r>
                      <a:endParaRPr lang="en-GB" sz="1600" dirty="0"/>
                    </a:p>
                  </a:txBody>
                  <a:tcPr/>
                </a:tc>
                <a:extLst>
                  <a:ext uri="{0D108BD9-81ED-4DB2-BD59-A6C34878D82A}">
                    <a16:rowId xmlns:a16="http://schemas.microsoft.com/office/drawing/2014/main" val="1743149699"/>
                  </a:ext>
                </a:extLst>
              </a:tr>
              <a:tr h="459051">
                <a:tc>
                  <a:txBody>
                    <a:bodyPr/>
                    <a:lstStyle/>
                    <a:p>
                      <a:r>
                        <a:rPr lang="en-GB" sz="1600" dirty="0"/>
                        <a:t>…are effective at investigating crime and catching criminals</a:t>
                      </a:r>
                    </a:p>
                  </a:txBody>
                  <a:tcPr/>
                </a:tc>
                <a:extLst>
                  <a:ext uri="{0D108BD9-81ED-4DB2-BD59-A6C34878D82A}">
                    <a16:rowId xmlns:a16="http://schemas.microsoft.com/office/drawing/2014/main" val="2153776483"/>
                  </a:ext>
                </a:extLst>
              </a:tr>
              <a:tr h="459051">
                <a:tc>
                  <a:txBody>
                    <a:bodyPr/>
                    <a:lstStyle/>
                    <a:p>
                      <a:r>
                        <a:rPr lang="en-GB" sz="1600" dirty="0"/>
                        <a:t>…are effective in protecting vulnerable</a:t>
                      </a:r>
                      <a:r>
                        <a:rPr lang="en-GB" sz="1600" baseline="0" dirty="0"/>
                        <a:t> people from harm </a:t>
                      </a:r>
                      <a:endParaRPr lang="en-GB" sz="1600" dirty="0"/>
                    </a:p>
                  </a:txBody>
                  <a:tcPr/>
                </a:tc>
                <a:extLst>
                  <a:ext uri="{0D108BD9-81ED-4DB2-BD59-A6C34878D82A}">
                    <a16:rowId xmlns:a16="http://schemas.microsoft.com/office/drawing/2014/main" val="860511562"/>
                  </a:ext>
                </a:extLst>
              </a:tr>
              <a:tr h="459051">
                <a:tc>
                  <a:txBody>
                    <a:bodyPr/>
                    <a:lstStyle/>
                    <a:p>
                      <a:r>
                        <a:rPr lang="en-GB" sz="1600" dirty="0"/>
                        <a:t>…provide</a:t>
                      </a:r>
                      <a:r>
                        <a:rPr lang="en-GB" sz="1600" baseline="0" dirty="0"/>
                        <a:t> good value for money</a:t>
                      </a:r>
                      <a:endParaRPr lang="en-GB" sz="1600" dirty="0"/>
                    </a:p>
                  </a:txBody>
                  <a:tcPr/>
                </a:tc>
                <a:extLst>
                  <a:ext uri="{0D108BD9-81ED-4DB2-BD59-A6C34878D82A}">
                    <a16:rowId xmlns:a16="http://schemas.microsoft.com/office/drawing/2014/main" val="353415387"/>
                  </a:ext>
                </a:extLst>
              </a:tr>
              <a:tr h="459051">
                <a:tc>
                  <a:txBody>
                    <a:bodyPr/>
                    <a:lstStyle/>
                    <a:p>
                      <a:r>
                        <a:rPr lang="en-GB" sz="1600" b="1" dirty="0"/>
                        <a:t>Taking everything into account, the police</a:t>
                      </a:r>
                      <a:r>
                        <a:rPr lang="en-GB" sz="1600" b="1" baseline="0" dirty="0"/>
                        <a:t> in this area are doing a good job</a:t>
                      </a:r>
                      <a:endParaRPr lang="en-GB" sz="1600" b="1" dirty="0"/>
                    </a:p>
                  </a:txBody>
                  <a:tcPr/>
                </a:tc>
                <a:extLst>
                  <a:ext uri="{0D108BD9-81ED-4DB2-BD59-A6C34878D82A}">
                    <a16:rowId xmlns:a16="http://schemas.microsoft.com/office/drawing/2014/main" val="1238655107"/>
                  </a:ext>
                </a:extLst>
              </a:tr>
            </a:tbl>
          </a:graphicData>
        </a:graphic>
      </p:graphicFrame>
    </p:spTree>
    <p:extLst>
      <p:ext uri="{BB962C8B-B14F-4D97-AF65-F5344CB8AC3E}">
        <p14:creationId xmlns:p14="http://schemas.microsoft.com/office/powerpoint/2010/main" val="69853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Observations</a:t>
            </a:r>
          </a:p>
        </p:txBody>
      </p:sp>
      <p:sp>
        <p:nvSpPr>
          <p:cNvPr id="3" name="Content Placeholder 2">
            <a:extLst>
              <a:ext uri="{FF2B5EF4-FFF2-40B4-BE49-F238E27FC236}">
                <a16:creationId xmlns:a16="http://schemas.microsoft.com/office/drawing/2014/main" id="{A9620458-1C20-438F-B401-BB5FEFEA7EBE}"/>
              </a:ext>
            </a:extLst>
          </p:cNvPr>
          <p:cNvSpPr>
            <a:spLocks noGrp="1"/>
          </p:cNvSpPr>
          <p:nvPr>
            <p:ph idx="1"/>
          </p:nvPr>
        </p:nvSpPr>
        <p:spPr>
          <a:xfrm>
            <a:off x="539552" y="1124744"/>
            <a:ext cx="8208912" cy="2592288"/>
          </a:xfrm>
        </p:spPr>
        <p:txBody>
          <a:bodyPr/>
          <a:lstStyle/>
          <a:p>
            <a:r>
              <a:rPr lang="en-GB" sz="1300" dirty="0"/>
              <a:t>Public confidence in the police peaked across all Community Safety Partnership during the period of coronavirus restrictions. Since summer 2021, however, public confidence has been in steady decline, in some cases falling below the pre-pandemic baseline</a:t>
            </a:r>
          </a:p>
          <a:p>
            <a:endParaRPr lang="en-GB" sz="600" dirty="0"/>
          </a:p>
          <a:p>
            <a:r>
              <a:rPr lang="en-GB" sz="1300" dirty="0"/>
              <a:t>This trend has been reflected across other forces tracking public confidence – indicating that national issues are likely to be an influencing factor. Local analysis, however, highlights a range of geographic and demographic variations that present opportunities to affect local trends in public confidence</a:t>
            </a:r>
          </a:p>
          <a:p>
            <a:endParaRPr lang="en-GB" sz="600" dirty="0"/>
          </a:p>
          <a:p>
            <a:r>
              <a:rPr lang="en-GB" sz="1300" dirty="0"/>
              <a:t>Public confidence in the police has deteriorated among females since March 2020, particularly with regard to perceptions that the police have a good reputation and treat people fairly and with respect.  Equivalent reductions in feelings of safety outside in the area after dark indicate that national media, including the murder of Sarah </a:t>
            </a:r>
            <a:r>
              <a:rPr lang="en-GB" sz="1300" dirty="0" err="1"/>
              <a:t>Everard</a:t>
            </a:r>
            <a:r>
              <a:rPr lang="en-GB" sz="1300" dirty="0"/>
              <a:t> in 2021, is likely to have impacted upon this trend. </a:t>
            </a:r>
          </a:p>
          <a:p>
            <a:endParaRPr lang="en-GB" sz="600" dirty="0"/>
          </a:p>
          <a:p>
            <a:r>
              <a:rPr lang="en-GB" sz="1300" dirty="0"/>
              <a:t>Opportunities to drive improvements in public confidence in policing vary by geographic area, with:</a:t>
            </a:r>
          </a:p>
          <a:p>
            <a:pPr lvl="1"/>
            <a:r>
              <a:rPr lang="en-GB" sz="1300" dirty="0"/>
              <a:t>Police visibility being the main factor in rural localities (Bassetlaw, Newark &amp; Sherwood)</a:t>
            </a:r>
          </a:p>
          <a:p>
            <a:pPr lvl="1"/>
            <a:r>
              <a:rPr lang="en-GB" sz="1300" dirty="0"/>
              <a:t>Visibility and activity to address local concerns being key to improvement in the conurbation</a:t>
            </a:r>
          </a:p>
          <a:p>
            <a:pPr lvl="1"/>
            <a:r>
              <a:rPr lang="en-GB" sz="1300" dirty="0"/>
              <a:t>The reputation of police being the main factor in urban localities (Nottingham, Mansfield)</a:t>
            </a:r>
          </a:p>
          <a:p>
            <a:endParaRPr lang="en-GB" sz="600" dirty="0"/>
          </a:p>
          <a:p>
            <a:r>
              <a:rPr lang="en-GB" sz="1300" dirty="0"/>
              <a:t>As key drivers of public confidence, it will be important to understand what factors have contributed to:</a:t>
            </a:r>
          </a:p>
          <a:p>
            <a:pPr lvl="1"/>
            <a:r>
              <a:rPr lang="en-GB" sz="1300" dirty="0"/>
              <a:t>Increases in perceptions that the police are visible where needed and are dealing with issues of greatest community concern in Ashfield and Mansfield since March 2020</a:t>
            </a:r>
          </a:p>
          <a:p>
            <a:pPr lvl="1"/>
            <a:r>
              <a:rPr lang="en-GB" sz="1300" dirty="0"/>
              <a:t>Improvements in reputation of police in Ashfield and Newark and Sherwood since March 2020</a:t>
            </a:r>
          </a:p>
          <a:p>
            <a:pPr lvl="1"/>
            <a:r>
              <a:rPr lang="en-GB" sz="1300" dirty="0"/>
              <a:t>Reductions in perceptions that the police understand and are dealing with the issues that matter most to communities among South Nottinghamshire local authorities since March 2020.</a:t>
            </a:r>
          </a:p>
          <a:p>
            <a:pPr lvl="1"/>
            <a:endParaRPr lang="en-GB" sz="1300" dirty="0"/>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7</a:t>
            </a:fld>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Tree>
    <p:extLst>
      <p:ext uri="{BB962C8B-B14F-4D97-AF65-F5344CB8AC3E}">
        <p14:creationId xmlns:p14="http://schemas.microsoft.com/office/powerpoint/2010/main" val="221121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6667-C3F4-49E6-A367-4B03DDA60CB8}"/>
              </a:ext>
            </a:extLst>
          </p:cNvPr>
          <p:cNvSpPr>
            <a:spLocks noGrp="1"/>
          </p:cNvSpPr>
          <p:nvPr>
            <p:ph type="title"/>
          </p:nvPr>
        </p:nvSpPr>
        <p:spPr/>
        <p:txBody>
          <a:bodyPr/>
          <a:lstStyle/>
          <a:p>
            <a:r>
              <a:rPr lang="en-GB" dirty="0"/>
              <a:t>Public Confidence in the police in your area</a:t>
            </a:r>
          </a:p>
        </p:txBody>
      </p:sp>
      <p:sp>
        <p:nvSpPr>
          <p:cNvPr id="4" name="Slide Number Placeholder 3">
            <a:extLst>
              <a:ext uri="{FF2B5EF4-FFF2-40B4-BE49-F238E27FC236}">
                <a16:creationId xmlns:a16="http://schemas.microsoft.com/office/drawing/2014/main" id="{198FEDAE-169B-4751-B7B2-3D6FAEA67672}"/>
              </a:ext>
            </a:extLst>
          </p:cNvPr>
          <p:cNvSpPr>
            <a:spLocks noGrp="1"/>
          </p:cNvSpPr>
          <p:nvPr>
            <p:ph type="sldNum" sz="quarter" idx="12"/>
          </p:nvPr>
        </p:nvSpPr>
        <p:spPr/>
        <p:txBody>
          <a:bodyPr/>
          <a:lstStyle/>
          <a:p>
            <a:pPr>
              <a:defRPr/>
            </a:pPr>
            <a:fld id="{4E6F8972-29B1-4A4B-9571-9322A3FCDEA4}" type="slidenum">
              <a:rPr lang="en-US" smtClean="0"/>
              <a:pPr>
                <a:defRPr/>
              </a:pPr>
              <a:t>8</a:t>
            </a:fld>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75051" cy="6868142"/>
          </a:xfrm>
          <a:prstGeom prst="rect">
            <a:avLst/>
          </a:prstGeom>
        </p:spPr>
      </p:pic>
      <p:pic>
        <p:nvPicPr>
          <p:cNvPr id="3" name="Picture 2"/>
          <p:cNvPicPr>
            <a:picLocks noChangeAspect="1"/>
          </p:cNvPicPr>
          <p:nvPr/>
        </p:nvPicPr>
        <p:blipFill>
          <a:blip r:embed="rId4"/>
          <a:stretch>
            <a:fillRect/>
          </a:stretch>
        </p:blipFill>
        <p:spPr>
          <a:xfrm>
            <a:off x="500438" y="1129049"/>
            <a:ext cx="8248026" cy="4604207"/>
          </a:xfrm>
          <a:prstGeom prst="rect">
            <a:avLst/>
          </a:prstGeom>
        </p:spPr>
      </p:pic>
    </p:spTree>
    <p:extLst>
      <p:ext uri="{BB962C8B-B14F-4D97-AF65-F5344CB8AC3E}">
        <p14:creationId xmlns:p14="http://schemas.microsoft.com/office/powerpoint/2010/main" val="313522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507288" cy="648072"/>
          </a:xfrm>
        </p:spPr>
        <p:txBody>
          <a:bodyPr/>
          <a:lstStyle/>
          <a:p>
            <a:pPr algn="ctr"/>
            <a:r>
              <a:rPr lang="en-US" sz="1600" b="1" dirty="0"/>
              <a:t> Public Confidence in the Police by Gender</a:t>
            </a:r>
            <a:endParaRPr lang="en-GB" sz="1600" dirty="0"/>
          </a:p>
        </p:txBody>
      </p:sp>
      <p:sp>
        <p:nvSpPr>
          <p:cNvPr id="4" name="Slide Number Placeholder 3"/>
          <p:cNvSpPr>
            <a:spLocks noGrp="1"/>
          </p:cNvSpPr>
          <p:nvPr>
            <p:ph type="sldNum" sz="quarter" idx="12"/>
          </p:nvPr>
        </p:nvSpPr>
        <p:spPr/>
        <p:txBody>
          <a:bodyPr/>
          <a:lstStyle/>
          <a:p>
            <a:pPr>
              <a:defRPr/>
            </a:pPr>
            <a:fld id="{4E6F8972-29B1-4A4B-9571-9322A3FCDEA4}" type="slidenum">
              <a:rPr lang="en-US" smtClean="0"/>
              <a:pPr>
                <a:defRPr/>
              </a:pPr>
              <a:t>9</a:t>
            </a:fld>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75051" cy="6868142"/>
          </a:xfrm>
          <a:prstGeom prst="rect">
            <a:avLst/>
          </a:prstGeom>
        </p:spPr>
      </p:pic>
      <p:sp>
        <p:nvSpPr>
          <p:cNvPr id="9" name="Title 1"/>
          <p:cNvSpPr txBox="1">
            <a:spLocks/>
          </p:cNvSpPr>
          <p:nvPr/>
        </p:nvSpPr>
        <p:spPr bwMode="auto">
          <a:xfrm>
            <a:off x="5799931" y="980728"/>
            <a:ext cx="3020541" cy="4968552"/>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000066"/>
                </a:solidFill>
                <a:latin typeface="Arial" charset="0"/>
                <a:cs typeface="Arial" charset="0"/>
              </a:defRPr>
            </a:lvl2pPr>
            <a:lvl3pPr algn="l" rtl="0" eaLnBrk="0" fontAlgn="base" hangingPunct="0">
              <a:spcBef>
                <a:spcPct val="0"/>
              </a:spcBef>
              <a:spcAft>
                <a:spcPct val="0"/>
              </a:spcAft>
              <a:defRPr sz="2000">
                <a:solidFill>
                  <a:srgbClr val="000066"/>
                </a:solidFill>
                <a:latin typeface="Arial" charset="0"/>
                <a:cs typeface="Arial" charset="0"/>
              </a:defRPr>
            </a:lvl3pPr>
            <a:lvl4pPr algn="l" rtl="0" eaLnBrk="0" fontAlgn="base" hangingPunct="0">
              <a:spcBef>
                <a:spcPct val="0"/>
              </a:spcBef>
              <a:spcAft>
                <a:spcPct val="0"/>
              </a:spcAft>
              <a:defRPr sz="2000">
                <a:solidFill>
                  <a:srgbClr val="000066"/>
                </a:solidFill>
                <a:latin typeface="Arial" charset="0"/>
                <a:cs typeface="Arial" charset="0"/>
              </a:defRPr>
            </a:lvl4pPr>
            <a:lvl5pPr algn="l" rtl="0" eaLnBrk="0" fontAlgn="base" hangingPunct="0">
              <a:spcBef>
                <a:spcPct val="0"/>
              </a:spcBef>
              <a:spcAft>
                <a:spcPct val="0"/>
              </a:spcAft>
              <a:defRPr sz="2000">
                <a:solidFill>
                  <a:srgbClr val="000066"/>
                </a:solidFill>
                <a:latin typeface="Arial" charset="0"/>
                <a:cs typeface="Arial" charset="0"/>
              </a:defRPr>
            </a:lvl5pPr>
            <a:lvl6pPr marL="457200" algn="l" rtl="0" fontAlgn="base">
              <a:spcBef>
                <a:spcPct val="0"/>
              </a:spcBef>
              <a:spcAft>
                <a:spcPct val="0"/>
              </a:spcAft>
              <a:defRPr sz="2000">
                <a:solidFill>
                  <a:srgbClr val="000066"/>
                </a:solidFill>
                <a:latin typeface="Arial" charset="0"/>
                <a:cs typeface="Arial" charset="0"/>
              </a:defRPr>
            </a:lvl6pPr>
            <a:lvl7pPr marL="914400" algn="l" rtl="0" fontAlgn="base">
              <a:spcBef>
                <a:spcPct val="0"/>
              </a:spcBef>
              <a:spcAft>
                <a:spcPct val="0"/>
              </a:spcAft>
              <a:defRPr sz="2000">
                <a:solidFill>
                  <a:srgbClr val="000066"/>
                </a:solidFill>
                <a:latin typeface="Arial" charset="0"/>
                <a:cs typeface="Arial" charset="0"/>
              </a:defRPr>
            </a:lvl7pPr>
            <a:lvl8pPr marL="1371600" algn="l" rtl="0" fontAlgn="base">
              <a:spcBef>
                <a:spcPct val="0"/>
              </a:spcBef>
              <a:spcAft>
                <a:spcPct val="0"/>
              </a:spcAft>
              <a:defRPr sz="2000">
                <a:solidFill>
                  <a:srgbClr val="000066"/>
                </a:solidFill>
                <a:latin typeface="Arial" charset="0"/>
                <a:cs typeface="Arial" charset="0"/>
              </a:defRPr>
            </a:lvl8pPr>
            <a:lvl9pPr marL="1828800" algn="l" rtl="0" fontAlgn="base">
              <a:spcBef>
                <a:spcPct val="0"/>
              </a:spcBef>
              <a:spcAft>
                <a:spcPct val="0"/>
              </a:spcAft>
              <a:defRPr sz="2000">
                <a:solidFill>
                  <a:srgbClr val="000066"/>
                </a:solidFill>
                <a:latin typeface="Arial" charset="0"/>
                <a:cs typeface="Arial" charset="0"/>
              </a:defRPr>
            </a:lvl9pPr>
          </a:lstStyle>
          <a:p>
            <a:pPr marL="180975"/>
            <a:r>
              <a:rPr lang="en-US" sz="1050" b="1" kern="0" dirty="0"/>
              <a:t>Confidence in the police </a:t>
            </a:r>
            <a:r>
              <a:rPr lang="en-US" sz="1050" kern="0" dirty="0"/>
              <a:t>remains higher among females than males across all key indicators, however the gap has narrowed on account of overall confidence improving among males and deteriorating among females since March 2020. </a:t>
            </a:r>
          </a:p>
          <a:p>
            <a:pPr marL="180975"/>
            <a:endParaRPr lang="en-US" sz="1050" kern="0" dirty="0"/>
          </a:p>
          <a:p>
            <a:pPr marL="180975"/>
            <a:r>
              <a:rPr lang="en-US" sz="1050" kern="0" dirty="0"/>
              <a:t>Perceptions of police effectiveness have </a:t>
            </a:r>
            <a:r>
              <a:rPr lang="en-US" sz="1050" b="1" kern="0" dirty="0"/>
              <a:t>improved</a:t>
            </a:r>
            <a:r>
              <a:rPr lang="en-US" sz="1050" kern="0" dirty="0"/>
              <a:t> among males and females re.</a:t>
            </a:r>
          </a:p>
          <a:p>
            <a:pPr marL="180975"/>
            <a:endParaRPr lang="en-US" sz="200" kern="0" dirty="0"/>
          </a:p>
          <a:p>
            <a:pPr marL="352425" indent="-171450">
              <a:buFont typeface="Arial" panose="020B0604020202020204" pitchFamily="34" charset="0"/>
              <a:buChar char="•"/>
            </a:pPr>
            <a:r>
              <a:rPr lang="en-US" sz="1050" kern="0" dirty="0"/>
              <a:t>providing visible presence where needed</a:t>
            </a:r>
          </a:p>
          <a:p>
            <a:pPr marL="361950" indent="-180975">
              <a:buFont typeface="Arial" panose="020B0604020202020204" pitchFamily="34" charset="0"/>
              <a:buChar char="•"/>
            </a:pPr>
            <a:r>
              <a:rPr lang="en-US" sz="1050" kern="0" dirty="0"/>
              <a:t>investigating crime and catching criminals</a:t>
            </a:r>
          </a:p>
          <a:p>
            <a:pPr marL="361950" indent="-180975">
              <a:buFont typeface="Arial" panose="020B0604020202020204" pitchFamily="34" charset="0"/>
              <a:buChar char="•"/>
            </a:pPr>
            <a:r>
              <a:rPr lang="en-US" sz="1050" kern="0" dirty="0"/>
              <a:t>protecting vulnerable people</a:t>
            </a:r>
          </a:p>
          <a:p>
            <a:pPr marL="180975"/>
            <a:endParaRPr lang="en-US" sz="1050" kern="0" dirty="0"/>
          </a:p>
          <a:p>
            <a:pPr marL="180975"/>
            <a:r>
              <a:rPr lang="en-US" sz="1050" kern="0" dirty="0"/>
              <a:t>Perceptions of police effectiveness have </a:t>
            </a:r>
            <a:r>
              <a:rPr lang="en-US" sz="1050" b="1" kern="0" dirty="0"/>
              <a:t>deteriorated</a:t>
            </a:r>
            <a:r>
              <a:rPr lang="en-US" sz="1050" kern="0" dirty="0"/>
              <a:t> among males and females re.  </a:t>
            </a:r>
          </a:p>
          <a:p>
            <a:pPr marL="180975"/>
            <a:endParaRPr lang="en-US" sz="200" kern="0" dirty="0"/>
          </a:p>
          <a:p>
            <a:pPr marL="361950" indent="-180975">
              <a:buFont typeface="Arial" panose="020B0604020202020204" pitchFamily="34" charset="0"/>
              <a:buChar char="•"/>
            </a:pPr>
            <a:r>
              <a:rPr lang="en-US" sz="1050" kern="0" dirty="0"/>
              <a:t>Providing good value for money and </a:t>
            </a:r>
          </a:p>
          <a:p>
            <a:pPr marL="361950" indent="-180975">
              <a:buFont typeface="Arial" panose="020B0604020202020204" pitchFamily="34" charset="0"/>
              <a:buChar char="•"/>
            </a:pPr>
            <a:r>
              <a:rPr lang="en-US" sz="1050" kern="0" dirty="0"/>
              <a:t>Having a good reputation locally</a:t>
            </a:r>
          </a:p>
          <a:p>
            <a:pPr marL="361950" indent="-180975">
              <a:buFont typeface="Arial" panose="020B0604020202020204" pitchFamily="34" charset="0"/>
              <a:buChar char="•"/>
            </a:pPr>
            <a:r>
              <a:rPr lang="en-US" sz="1050" kern="0" dirty="0"/>
              <a:t>Treating people fairly and with respect</a:t>
            </a:r>
          </a:p>
          <a:p>
            <a:pPr marL="180975"/>
            <a:endParaRPr lang="en-US" sz="1050" kern="0" dirty="0"/>
          </a:p>
          <a:p>
            <a:pPr marL="180975"/>
            <a:r>
              <a:rPr lang="en-US" sz="1050" kern="0" dirty="0"/>
              <a:t>Factors most likely to drive improvements in public confidence among </a:t>
            </a:r>
            <a:r>
              <a:rPr lang="en-US" sz="1050" b="1" kern="0" dirty="0"/>
              <a:t>females</a:t>
            </a:r>
            <a:r>
              <a:rPr lang="en-US" sz="1050" kern="0" dirty="0"/>
              <a:t> include:</a:t>
            </a:r>
          </a:p>
          <a:p>
            <a:pPr marL="180975"/>
            <a:endParaRPr lang="en-US" sz="200" kern="0" dirty="0"/>
          </a:p>
          <a:p>
            <a:pPr marL="352425" indent="-171450">
              <a:buFont typeface="Arial" panose="020B0604020202020204" pitchFamily="34" charset="0"/>
              <a:buChar char="•"/>
            </a:pPr>
            <a:r>
              <a:rPr lang="en-US" sz="1050" kern="0" dirty="0"/>
              <a:t>Improving perception that the police have a good reputation in the area and</a:t>
            </a:r>
          </a:p>
          <a:p>
            <a:pPr marL="352425" indent="-171450">
              <a:buFont typeface="Arial" panose="020B0604020202020204" pitchFamily="34" charset="0"/>
              <a:buChar char="•"/>
            </a:pPr>
            <a:r>
              <a:rPr lang="en-US" sz="1050" kern="0" dirty="0"/>
              <a:t>Improving perception that the police treat people fairly and with respect </a:t>
            </a:r>
          </a:p>
          <a:p>
            <a:pPr marL="352425" indent="-171450">
              <a:buFont typeface="Arial" panose="020B0604020202020204" pitchFamily="34" charset="0"/>
              <a:buChar char="•"/>
            </a:pPr>
            <a:endParaRPr lang="en-US" sz="1050" kern="0" dirty="0"/>
          </a:p>
          <a:p>
            <a:pPr marL="180975"/>
            <a:r>
              <a:rPr lang="en-US" sz="1050" kern="0" dirty="0"/>
              <a:t>There are also opportunities to drive improvements in perceptions among </a:t>
            </a:r>
            <a:r>
              <a:rPr lang="en-US" sz="1050" b="1" kern="0" dirty="0"/>
              <a:t>males</a:t>
            </a:r>
            <a:r>
              <a:rPr lang="en-US" sz="1050" kern="0" dirty="0"/>
              <a:t> that the police good value for money</a:t>
            </a:r>
          </a:p>
        </p:txBody>
      </p:sp>
      <p:pic>
        <p:nvPicPr>
          <p:cNvPr id="5" name="Picture 4"/>
          <p:cNvPicPr>
            <a:picLocks noChangeAspect="1"/>
          </p:cNvPicPr>
          <p:nvPr/>
        </p:nvPicPr>
        <p:blipFill>
          <a:blip r:embed="rId4"/>
          <a:stretch>
            <a:fillRect/>
          </a:stretch>
        </p:blipFill>
        <p:spPr>
          <a:xfrm>
            <a:off x="731937" y="1140731"/>
            <a:ext cx="4950381" cy="4072481"/>
          </a:xfrm>
          <a:prstGeom prst="rect">
            <a:avLst/>
          </a:prstGeom>
        </p:spPr>
      </p:pic>
      <p:sp>
        <p:nvSpPr>
          <p:cNvPr id="7" name="Up Arrow 6"/>
          <p:cNvSpPr/>
          <p:nvPr/>
        </p:nvSpPr>
        <p:spPr>
          <a:xfrm>
            <a:off x="713766" y="1340768"/>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713767" y="3284984"/>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5400000">
            <a:off x="4391709" y="4304003"/>
            <a:ext cx="116958" cy="1856221"/>
          </a:xfrm>
          <a:prstGeom prs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16200000">
            <a:off x="2087454" y="4316850"/>
            <a:ext cx="116958" cy="185622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16200000">
            <a:off x="-60324" y="2125751"/>
            <a:ext cx="1301959" cy="246221"/>
          </a:xfrm>
          <a:prstGeom prst="rect">
            <a:avLst/>
          </a:prstGeom>
          <a:noFill/>
        </p:spPr>
        <p:txBody>
          <a:bodyPr wrap="none" rtlCol="0">
            <a:spAutoFit/>
          </a:bodyPr>
          <a:lstStyle/>
          <a:p>
            <a:r>
              <a:rPr lang="en-GB" sz="1000" dirty="0"/>
              <a:t>Better than average</a:t>
            </a:r>
          </a:p>
        </p:txBody>
      </p:sp>
      <p:sp>
        <p:nvSpPr>
          <p:cNvPr id="13" name="TextBox 12"/>
          <p:cNvSpPr txBox="1"/>
          <p:nvPr/>
        </p:nvSpPr>
        <p:spPr>
          <a:xfrm rot="16200000">
            <a:off x="-75553" y="4161990"/>
            <a:ext cx="1332416" cy="246221"/>
          </a:xfrm>
          <a:prstGeom prst="rect">
            <a:avLst/>
          </a:prstGeom>
          <a:noFill/>
        </p:spPr>
        <p:txBody>
          <a:bodyPr wrap="none" rtlCol="0">
            <a:spAutoFit/>
          </a:bodyPr>
          <a:lstStyle/>
          <a:p>
            <a:r>
              <a:rPr lang="en-GB" sz="1000" dirty="0"/>
              <a:t>Worse than average</a:t>
            </a:r>
          </a:p>
        </p:txBody>
      </p:sp>
      <p:sp>
        <p:nvSpPr>
          <p:cNvPr id="14" name="TextBox 13"/>
          <p:cNvSpPr txBox="1"/>
          <p:nvPr/>
        </p:nvSpPr>
        <p:spPr>
          <a:xfrm>
            <a:off x="3978708" y="5243211"/>
            <a:ext cx="930063" cy="246221"/>
          </a:xfrm>
          <a:prstGeom prst="rect">
            <a:avLst/>
          </a:prstGeom>
          <a:noFill/>
        </p:spPr>
        <p:txBody>
          <a:bodyPr wrap="none" rtlCol="0">
            <a:spAutoFit/>
          </a:bodyPr>
          <a:lstStyle/>
          <a:p>
            <a:r>
              <a:rPr lang="en-GB" sz="1000" dirty="0"/>
              <a:t>Improvement</a:t>
            </a:r>
          </a:p>
        </p:txBody>
      </p:sp>
      <p:sp>
        <p:nvSpPr>
          <p:cNvPr id="15" name="TextBox 14"/>
          <p:cNvSpPr txBox="1"/>
          <p:nvPr/>
        </p:nvSpPr>
        <p:spPr>
          <a:xfrm>
            <a:off x="1742347" y="5271011"/>
            <a:ext cx="915635" cy="246221"/>
          </a:xfrm>
          <a:prstGeom prst="rect">
            <a:avLst/>
          </a:prstGeom>
          <a:noFill/>
        </p:spPr>
        <p:txBody>
          <a:bodyPr wrap="none" rtlCol="0">
            <a:spAutoFit/>
          </a:bodyPr>
          <a:lstStyle/>
          <a:p>
            <a:r>
              <a:rPr lang="en-GB" sz="1000" dirty="0"/>
              <a:t>Deterioration</a:t>
            </a:r>
          </a:p>
        </p:txBody>
      </p:sp>
    </p:spTree>
    <p:extLst>
      <p:ext uri="{BB962C8B-B14F-4D97-AF65-F5344CB8AC3E}">
        <p14:creationId xmlns:p14="http://schemas.microsoft.com/office/powerpoint/2010/main" val="1472038700"/>
      </p:ext>
    </p:extLst>
  </p:cSld>
  <p:clrMapOvr>
    <a:masterClrMapping/>
  </p:clrMapOvr>
</p:sld>
</file>

<file path=ppt/theme/theme1.xml><?xml version="1.0" encoding="utf-8"?>
<a:theme xmlns:a="http://schemas.openxmlformats.org/drawingml/2006/main" name="Lev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v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999900"/>
        </a:dk2>
        <a:lt2>
          <a:srgbClr val="666600"/>
        </a:lt2>
        <a:accent1>
          <a:srgbClr val="99CC00"/>
        </a:accent1>
        <a:accent2>
          <a:srgbClr val="0000CC"/>
        </a:accent2>
        <a:accent3>
          <a:srgbClr val="FFFFFF"/>
        </a:accent3>
        <a:accent4>
          <a:srgbClr val="000000"/>
        </a:accent4>
        <a:accent5>
          <a:srgbClr val="CAE2AA"/>
        </a:accent5>
        <a:accent6>
          <a:srgbClr val="0000B9"/>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0</TotalTime>
  <Words>2764</Words>
  <Application>Microsoft Office PowerPoint</Application>
  <PresentationFormat>On-screen Show (4:3)</PresentationFormat>
  <Paragraphs>341</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Bahnschrift</vt:lpstr>
      <vt:lpstr>Calibri</vt:lpstr>
      <vt:lpstr>Times New Roman</vt:lpstr>
      <vt:lpstr>Wingdings</vt:lpstr>
      <vt:lpstr>Level</vt:lpstr>
      <vt:lpstr>Nottinghamshire Police and Crime Survey   Public Confidence Profiles</vt:lpstr>
      <vt:lpstr>   Nottinghamshire Police and Crime Survey  to June 2022</vt:lpstr>
      <vt:lpstr>About the survey</vt:lpstr>
      <vt:lpstr>Latest fieldwork and sample size </vt:lpstr>
      <vt:lpstr>Public Confidence in the police in your area</vt:lpstr>
      <vt:lpstr>Public Confidence in the police in your area</vt:lpstr>
      <vt:lpstr>Observations</vt:lpstr>
      <vt:lpstr>Public Confidence in the police in your area</vt:lpstr>
      <vt:lpstr> Public Confidence in the Police by Gender</vt:lpstr>
      <vt:lpstr> Public Confidence in the Police in Nottingham</vt:lpstr>
      <vt:lpstr> Public Confidence in the Police in Mansfield</vt:lpstr>
      <vt:lpstr> Public Confidence in the Police in Ashfield</vt:lpstr>
      <vt:lpstr> Public Confidence in the Police in Bassetlaw</vt:lpstr>
      <vt:lpstr> Public Confidence in the Police in Newark and Sherwood</vt:lpstr>
      <vt:lpstr> Public Confidence in the Police in Rushcliffe</vt:lpstr>
      <vt:lpstr> Public Confidence in the Police in Gedling</vt:lpstr>
      <vt:lpstr> Public Confidence in the Police in Broxtowe</vt:lpstr>
      <vt:lpstr>Observations</vt:lpstr>
      <vt:lpstr> Proportion of respondents stating that they feel very or fairly safe when walking outside in their area after dark – Nottinghamshire Police and Crime Survey</vt:lpstr>
      <vt:lpstr>Public Confidence in the police in your area</vt:lpstr>
      <vt:lpstr>Public Confidence in the police in your area</vt:lpstr>
      <vt:lpstr>Public Confidence in the police in your area</vt:lpstr>
      <vt:lpstr>Public Confidence in the police in your 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2013-03-01T15:33:07Z</dcterms:created>
  <dcterms:modified xsi:type="dcterms:W3CDTF">2022-08-02T15:58:54Z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9a534a-49dd-43c4-b4e5-f206b4dbf0e4_Enabled">
    <vt:lpwstr>true</vt:lpwstr>
  </property>
  <property fmtid="{D5CDD505-2E9C-101B-9397-08002B2CF9AE}" pid="3" name="MSIP_Label_0c9a534a-49dd-43c4-b4e5-f206b4dbf0e4_SetDate">
    <vt:lpwstr>2022-01-07T16:53:49Z</vt:lpwstr>
  </property>
  <property fmtid="{D5CDD505-2E9C-101B-9397-08002B2CF9AE}" pid="4" name="MSIP_Label_0c9a534a-49dd-43c4-b4e5-f206b4dbf0e4_Method">
    <vt:lpwstr>Standard</vt:lpwstr>
  </property>
  <property fmtid="{D5CDD505-2E9C-101B-9397-08002B2CF9AE}" pid="5" name="MSIP_Label_0c9a534a-49dd-43c4-b4e5-f206b4dbf0e4_Name">
    <vt:lpwstr>0c9a534a-49dd-43c4-b4e5-f206b4dbf0e4</vt:lpwstr>
  </property>
  <property fmtid="{D5CDD505-2E9C-101B-9397-08002B2CF9AE}" pid="6" name="MSIP_Label_0c9a534a-49dd-43c4-b4e5-f206b4dbf0e4_SiteId">
    <vt:lpwstr>50b6682b-e9dd-4d2c-b984-100e69b077a4</vt:lpwstr>
  </property>
  <property fmtid="{D5CDD505-2E9C-101B-9397-08002B2CF9AE}" pid="7" name="MSIP_Label_0c9a534a-49dd-43c4-b4e5-f206b4dbf0e4_ActionId">
    <vt:lpwstr>ae248c6d-789c-464e-9c4d-061c41691327</vt:lpwstr>
  </property>
  <property fmtid="{D5CDD505-2E9C-101B-9397-08002B2CF9AE}" pid="8" name="MSIP_Label_0c9a534a-49dd-43c4-b4e5-f206b4dbf0e4_ContentBits">
    <vt:lpwstr>0</vt:lpwstr>
  </property>
</Properties>
</file>